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handoutMasterIdLst>
    <p:handoutMasterId r:id="rId24"/>
  </p:handoutMasterIdLst>
  <p:sldIdLst>
    <p:sldId id="256" r:id="rId2"/>
    <p:sldId id="257" r:id="rId3"/>
    <p:sldId id="270" r:id="rId4"/>
    <p:sldId id="271" r:id="rId5"/>
    <p:sldId id="272" r:id="rId6"/>
    <p:sldId id="259" r:id="rId7"/>
    <p:sldId id="260" r:id="rId8"/>
    <p:sldId id="261" r:id="rId9"/>
    <p:sldId id="262" r:id="rId10"/>
    <p:sldId id="263" r:id="rId11"/>
    <p:sldId id="264" r:id="rId12"/>
    <p:sldId id="265" r:id="rId13"/>
    <p:sldId id="266" r:id="rId14"/>
    <p:sldId id="267" r:id="rId15"/>
    <p:sldId id="273" r:id="rId16"/>
    <p:sldId id="269" r:id="rId17"/>
    <p:sldId id="274" r:id="rId18"/>
    <p:sldId id="277" r:id="rId19"/>
    <p:sldId id="278" r:id="rId20"/>
    <p:sldId id="275" r:id="rId21"/>
    <p:sldId id="268" r:id="rId22"/>
    <p:sldId id="27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25" autoAdjust="0"/>
    <p:restoredTop sz="94660"/>
  </p:normalViewPr>
  <p:slideViewPr>
    <p:cSldViewPr snapToGrid="0">
      <p:cViewPr varScale="1">
        <p:scale>
          <a:sx n="68" d="100"/>
          <a:sy n="68" d="100"/>
        </p:scale>
        <p:origin x="1380" y="72"/>
      </p:cViewPr>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AFA7BC-72EB-4AB2-9E1A-DEBB170D1E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312E43-6AF0-468C-A71B-801F491A67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5475E2-43F0-4A52-9925-500A1265BEC4}" type="datetimeFigureOut">
              <a:rPr lang="en-US" smtClean="0"/>
              <a:t>2/9/2023</a:t>
            </a:fld>
            <a:endParaRPr lang="en-US"/>
          </a:p>
        </p:txBody>
      </p:sp>
      <p:sp>
        <p:nvSpPr>
          <p:cNvPr id="4" name="Footer Placeholder 3">
            <a:extLst>
              <a:ext uri="{FF2B5EF4-FFF2-40B4-BE49-F238E27FC236}">
                <a16:creationId xmlns:a16="http://schemas.microsoft.com/office/drawing/2014/main" id="{6D79B270-96E4-4E21-A4A4-7FF0F4972F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BF2931-1F66-456F-9BFA-34CB51D655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D1BFFE-1A81-4CD3-9A42-81468DB56F15}" type="slidenum">
              <a:rPr lang="en-US" smtClean="0"/>
              <a:t>‹#›</a:t>
            </a:fld>
            <a:endParaRPr lang="en-US"/>
          </a:p>
        </p:txBody>
      </p:sp>
    </p:spTree>
    <p:extLst>
      <p:ext uri="{BB962C8B-B14F-4D97-AF65-F5344CB8AC3E}">
        <p14:creationId xmlns:p14="http://schemas.microsoft.com/office/powerpoint/2010/main" val="73065958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BE4B1E-F5F9-4D5F-AFAA-E9390200094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3291107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BE4B1E-F5F9-4D5F-AFAA-E9390200094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2675530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BE4B1E-F5F9-4D5F-AFAA-E9390200094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92622F4-6303-47E8-BF5D-CB20CF3EA02A}"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43976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28BE4B1E-F5F9-4D5F-AFAA-E93902000946}"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2314894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28BE4B1E-F5F9-4D5F-AFAA-E93902000946}"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92622F4-6303-47E8-BF5D-CB20CF3EA02A}"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56700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28BE4B1E-F5F9-4D5F-AFAA-E93902000946}"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20763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E4B1E-F5F9-4D5F-AFAA-E9390200094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4267386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E4B1E-F5F9-4D5F-AFAA-E9390200094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396546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E4B1E-F5F9-4D5F-AFAA-E9390200094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214767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BE4B1E-F5F9-4D5F-AFAA-E9390200094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80175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BE4B1E-F5F9-4D5F-AFAA-E93902000946}"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274084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BE4B1E-F5F9-4D5F-AFAA-E93902000946}"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1315242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BE4B1E-F5F9-4D5F-AFAA-E93902000946}"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2580637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E4B1E-F5F9-4D5F-AFAA-E93902000946}" type="datetimeFigureOut">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2887092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BE4B1E-F5F9-4D5F-AFAA-E93902000946}"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197287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BE4B1E-F5F9-4D5F-AFAA-E93902000946}"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92622F4-6303-47E8-BF5D-CB20CF3EA02A}" type="slidenum">
              <a:rPr lang="en-US" smtClean="0"/>
              <a:t>‹#›</a:t>
            </a:fld>
            <a:endParaRPr lang="en-US"/>
          </a:p>
        </p:txBody>
      </p:sp>
    </p:spTree>
    <p:extLst>
      <p:ext uri="{BB962C8B-B14F-4D97-AF65-F5344CB8AC3E}">
        <p14:creationId xmlns:p14="http://schemas.microsoft.com/office/powerpoint/2010/main" val="127553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28BE4B1E-F5F9-4D5F-AFAA-E93902000946}" type="datetimeFigureOut">
              <a:rPr lang="en-US" smtClean="0"/>
              <a:t>2/9/2023</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92622F4-6303-47E8-BF5D-CB20CF3EA02A}" type="slidenum">
              <a:rPr lang="en-US" smtClean="0"/>
              <a:t>‹#›</a:t>
            </a:fld>
            <a:endParaRPr lang="en-US"/>
          </a:p>
        </p:txBody>
      </p:sp>
    </p:spTree>
    <p:extLst>
      <p:ext uri="{BB962C8B-B14F-4D97-AF65-F5344CB8AC3E}">
        <p14:creationId xmlns:p14="http://schemas.microsoft.com/office/powerpoint/2010/main" val="351738103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play.google.com/store/apps/details?id=com.gorilla.discoverv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play.google.com/store/apps/details?id=com.collartech.my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play.google.com/store/apps/details?id=com.google.android.apps.youtube.vr&amp;hl=e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play.google.com/store/apps/details?id=air.com.ercangigi.sitesin3d&amp;hl=e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insta360.com/"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yarfile.com/%d8%aa%d9%88%d8%b1-%d9%85%d8%ac%d8%a7%d8%b2%db%8c-360-%d8%af%d8%b1%d8%ac%d9%87/"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play.google.com/store/apps/details?id=com.google.samples.apps.cardboarddemo&amp;hl=e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play.google.com/store/apps/details?id=technology.singleton.expeditionspro"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play.google.com/store/apps/details?id=com.google.vr.museums&amp;hl=e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43F5B-5D52-4421-AF99-39BEC4A66B22}"/>
              </a:ext>
            </a:extLst>
          </p:cNvPr>
          <p:cNvSpPr>
            <a:spLocks noGrp="1"/>
          </p:cNvSpPr>
          <p:nvPr>
            <p:ph type="ctrTitle"/>
          </p:nvPr>
        </p:nvSpPr>
        <p:spPr>
          <a:xfrm>
            <a:off x="1942416" y="545124"/>
            <a:ext cx="6600451" cy="2262781"/>
          </a:xfrm>
        </p:spPr>
        <p:txBody>
          <a:bodyPr/>
          <a:lstStyle/>
          <a:p>
            <a:pPr algn="ctr"/>
            <a:r>
              <a:rPr lang="fa-IR" b="1" dirty="0">
                <a:cs typeface="B Nazanin" panose="00000400000000000000" pitchFamily="2" charset="-78"/>
              </a:rPr>
              <a:t>بسم الله الرحمن الرحیم</a:t>
            </a:r>
            <a:endParaRPr lang="en-US" b="1" dirty="0">
              <a:cs typeface="B Nazanin" panose="00000400000000000000" pitchFamily="2" charset="-78"/>
            </a:endParaRPr>
          </a:p>
        </p:txBody>
      </p:sp>
      <p:sp>
        <p:nvSpPr>
          <p:cNvPr id="3" name="Subtitle 2">
            <a:extLst>
              <a:ext uri="{FF2B5EF4-FFF2-40B4-BE49-F238E27FC236}">
                <a16:creationId xmlns:a16="http://schemas.microsoft.com/office/drawing/2014/main" id="{50B2176F-FF50-4BE6-AA09-8D4C540BE92F}"/>
              </a:ext>
            </a:extLst>
          </p:cNvPr>
          <p:cNvSpPr>
            <a:spLocks noGrp="1"/>
          </p:cNvSpPr>
          <p:nvPr>
            <p:ph type="subTitle" idx="1"/>
          </p:nvPr>
        </p:nvSpPr>
        <p:spPr>
          <a:xfrm>
            <a:off x="1617785" y="4158401"/>
            <a:ext cx="6246055" cy="1862571"/>
          </a:xfrm>
        </p:spPr>
        <p:txBody>
          <a:bodyPr/>
          <a:lstStyle/>
          <a:p>
            <a:pPr algn="r" rtl="1"/>
            <a:r>
              <a:rPr lang="fa-IR" b="1" dirty="0">
                <a:cs typeface="B Nazanin" panose="00000400000000000000" pitchFamily="2" charset="-78"/>
              </a:rPr>
              <a:t>فاطمه سادات خوانساری</a:t>
            </a:r>
          </a:p>
          <a:p>
            <a:pPr algn="r" rtl="1"/>
            <a:r>
              <a:rPr lang="fa-IR" b="1" dirty="0">
                <a:cs typeface="B Nazanin" panose="00000400000000000000" pitchFamily="2" charset="-78"/>
              </a:rPr>
              <a:t>کارشناس ارشد طراحی شهری </a:t>
            </a:r>
          </a:p>
          <a:p>
            <a:pPr algn="r" rtl="1"/>
            <a:r>
              <a:rPr lang="fa-IR" b="1" dirty="0">
                <a:cs typeface="B Nazanin" panose="00000400000000000000" pitchFamily="2" charset="-78"/>
              </a:rPr>
              <a:t>کارشناس و محقق در حوزه گردشگری هوشمند</a:t>
            </a:r>
          </a:p>
          <a:p>
            <a:pPr algn="r" rtl="1"/>
            <a:r>
              <a:rPr lang="fa-IR" b="1" dirty="0">
                <a:cs typeface="B Nazanin" panose="00000400000000000000" pitchFamily="2" charset="-78"/>
              </a:rPr>
              <a:t> با تاکید بر فن آوری های  نوین</a:t>
            </a:r>
            <a:endParaRPr lang="en-US" b="1" dirty="0">
              <a:cs typeface="B Nazanin" panose="00000400000000000000" pitchFamily="2" charset="-78"/>
            </a:endParaRPr>
          </a:p>
        </p:txBody>
      </p:sp>
    </p:spTree>
    <p:extLst>
      <p:ext uri="{BB962C8B-B14F-4D97-AF65-F5344CB8AC3E}">
        <p14:creationId xmlns:p14="http://schemas.microsoft.com/office/powerpoint/2010/main" val="2271186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8B8B-7EBE-4683-B5BF-A6F8DB42B3A8}"/>
              </a:ext>
            </a:extLst>
          </p:cNvPr>
          <p:cNvSpPr>
            <a:spLocks noGrp="1"/>
          </p:cNvSpPr>
          <p:nvPr>
            <p:ph type="title"/>
          </p:nvPr>
        </p:nvSpPr>
        <p:spPr>
          <a:xfrm>
            <a:off x="1378635" y="624110"/>
            <a:ext cx="7155766" cy="1280890"/>
          </a:xfrm>
        </p:spPr>
        <p:txBody>
          <a:bodyPr/>
          <a:lstStyle/>
          <a:p>
            <a:pPr rtl="1"/>
            <a:r>
              <a:rPr lang="en-US" b="0" i="0" dirty="0">
                <a:solidFill>
                  <a:srgbClr val="132237"/>
                </a:solidFill>
                <a:effectLst/>
                <a:latin typeface="iranyekanwebbold_FaNum"/>
                <a:cs typeface="B Nazanin" panose="00000400000000000000" pitchFamily="2" charset="-78"/>
              </a:rPr>
              <a:t>Discovery VR</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A2257B86-5DE8-4030-884D-4C19D5AFC801}"/>
              </a:ext>
            </a:extLst>
          </p:cNvPr>
          <p:cNvSpPr>
            <a:spLocks noGrp="1"/>
          </p:cNvSpPr>
          <p:nvPr>
            <p:ph idx="1"/>
          </p:nvPr>
        </p:nvSpPr>
        <p:spPr>
          <a:xfrm>
            <a:off x="1942415" y="1540189"/>
            <a:ext cx="6591985" cy="3777622"/>
          </a:xfrm>
        </p:spPr>
        <p:txBody>
          <a:bodyPr/>
          <a:lstStyle/>
          <a:p>
            <a:pPr algn="just" rtl="1"/>
            <a:r>
              <a:rPr lang="fa-IR" b="1" i="0" dirty="0">
                <a:solidFill>
                  <a:srgbClr val="132237"/>
                </a:solidFill>
                <a:effectLst/>
                <a:latin typeface="iranyekanwebbold_FaNum"/>
                <a:cs typeface="B Nazanin" panose="00000400000000000000" pitchFamily="2" charset="-78"/>
              </a:rPr>
              <a:t>اپلیکیشن</a:t>
            </a:r>
            <a:r>
              <a:rPr lang="fa-IR" b="1" i="0" dirty="0">
                <a:solidFill>
                  <a:srgbClr val="132237"/>
                </a:solidFill>
                <a:effectLst/>
                <a:latin typeface="iranyekanwebbold_FaNum"/>
                <a:cs typeface="B Nazanin" panose="00000400000000000000" pitchFamily="2" charset="-78"/>
                <a:hlinkClick r:id="rId2"/>
              </a:rPr>
              <a:t> </a:t>
            </a:r>
            <a:r>
              <a:rPr lang="en-US" b="1" i="0" dirty="0">
                <a:solidFill>
                  <a:srgbClr val="132237"/>
                </a:solidFill>
                <a:effectLst/>
                <a:latin typeface="iranyekanwebbold_FaNum"/>
                <a:cs typeface="B Nazanin" panose="00000400000000000000" pitchFamily="2" charset="-78"/>
                <a:hlinkClick r:id="rId2"/>
              </a:rPr>
              <a:t>Discovery VR</a:t>
            </a:r>
            <a:endParaRPr lang="fa-IR" b="1" i="0" dirty="0">
              <a:solidFill>
                <a:srgbClr val="132237"/>
              </a:solidFill>
              <a:effectLst/>
              <a:latin typeface="iranyekanwebbold_FaNum"/>
              <a:cs typeface="B Nazanin" panose="00000400000000000000" pitchFamily="2" charset="-78"/>
            </a:endParaRPr>
          </a:p>
          <a:p>
            <a:pPr algn="just" rtl="1"/>
            <a:r>
              <a:rPr lang="en-US" dirty="0">
                <a:cs typeface="B Nazanin" panose="00000400000000000000" pitchFamily="2" charset="-78"/>
              </a:rPr>
              <a:t>Discovery VR </a:t>
            </a:r>
            <a:r>
              <a:rPr lang="fa-IR" dirty="0">
                <a:cs typeface="B Nazanin" panose="00000400000000000000" pitchFamily="2" charset="-78"/>
              </a:rPr>
              <a:t> به کاربران اجازه می دهد که در محیط های هیجان انگیز و مختلف به کشف  و جستجو بپردازند و در نهایت به محل مورد نظر برسند که این مدت می تواند تجربه سرگرم کننده، متفاوت و لذت بخشی را فراهم آورد. این برنامه هنوز در ابتدای کار خود قرار دارد و ما امیدواریم که در نسخه های بعدی شاهد ویژگی های جذب، جدید و محتوای بیشتری باشیم. </a:t>
            </a:r>
            <a:endParaRPr lang="en-US" dirty="0">
              <a:cs typeface="B Nazanin" panose="00000400000000000000" pitchFamily="2" charset="-78"/>
            </a:endParaRPr>
          </a:p>
        </p:txBody>
      </p:sp>
      <p:pic>
        <p:nvPicPr>
          <p:cNvPr id="7" name="Picture 6">
            <a:extLst>
              <a:ext uri="{FF2B5EF4-FFF2-40B4-BE49-F238E27FC236}">
                <a16:creationId xmlns:a16="http://schemas.microsoft.com/office/drawing/2014/main" id="{5C0600FC-1EFE-4805-BB31-3147A2ACC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305" y="3547729"/>
            <a:ext cx="5256628" cy="2810544"/>
          </a:xfrm>
          <a:prstGeom prst="rect">
            <a:avLst/>
          </a:prstGeom>
        </p:spPr>
      </p:pic>
    </p:spTree>
    <p:extLst>
      <p:ext uri="{BB962C8B-B14F-4D97-AF65-F5344CB8AC3E}">
        <p14:creationId xmlns:p14="http://schemas.microsoft.com/office/powerpoint/2010/main" val="60013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8B8B-7EBE-4683-B5BF-A6F8DB42B3A8}"/>
              </a:ext>
            </a:extLst>
          </p:cNvPr>
          <p:cNvSpPr>
            <a:spLocks noGrp="1"/>
          </p:cNvSpPr>
          <p:nvPr>
            <p:ph type="title"/>
          </p:nvPr>
        </p:nvSpPr>
        <p:spPr>
          <a:xfrm>
            <a:off x="1420837" y="624110"/>
            <a:ext cx="7113563" cy="1280890"/>
          </a:xfrm>
        </p:spPr>
        <p:txBody>
          <a:bodyPr/>
          <a:lstStyle/>
          <a:p>
            <a:pPr rtl="1"/>
            <a:r>
              <a:rPr lang="en-US" b="1" i="0" dirty="0">
                <a:solidFill>
                  <a:srgbClr val="132237"/>
                </a:solidFill>
                <a:effectLst/>
                <a:latin typeface="iranyekanwebbold_FaNum"/>
                <a:cs typeface="B Nazanin" panose="00000400000000000000" pitchFamily="2" charset="-78"/>
              </a:rPr>
              <a:t>GoPro VR</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id="{A2257B86-5DE8-4030-884D-4C19D5AFC801}"/>
              </a:ext>
            </a:extLst>
          </p:cNvPr>
          <p:cNvSpPr>
            <a:spLocks noGrp="1"/>
          </p:cNvSpPr>
          <p:nvPr>
            <p:ph idx="1"/>
          </p:nvPr>
        </p:nvSpPr>
        <p:spPr>
          <a:xfrm>
            <a:off x="1069145" y="1655298"/>
            <a:ext cx="7465255" cy="3297703"/>
          </a:xfrm>
        </p:spPr>
        <p:txBody>
          <a:bodyPr/>
          <a:lstStyle/>
          <a:p>
            <a:pPr algn="just" rtl="1"/>
            <a:r>
              <a:rPr lang="fa-IR" b="1" i="0" dirty="0">
                <a:solidFill>
                  <a:srgbClr val="132237"/>
                </a:solidFill>
                <a:effectLst/>
                <a:latin typeface="iranyekanwebbold_FaNum"/>
                <a:cs typeface="B Nazanin" panose="00000400000000000000" pitchFamily="2" charset="-78"/>
              </a:rPr>
              <a:t>اپلیکیشن </a:t>
            </a:r>
            <a:r>
              <a:rPr lang="en-US" b="1" i="0" dirty="0">
                <a:solidFill>
                  <a:srgbClr val="132237"/>
                </a:solidFill>
                <a:effectLst/>
                <a:latin typeface="iranyekanwebbold_FaNum"/>
                <a:cs typeface="B Nazanin" panose="00000400000000000000" pitchFamily="2" charset="-78"/>
                <a:hlinkClick r:id="rId2"/>
              </a:rPr>
              <a:t>GoPro VR</a:t>
            </a:r>
            <a:endParaRPr lang="fa-IR" b="1" i="0" dirty="0">
              <a:solidFill>
                <a:srgbClr val="132237"/>
              </a:solidFill>
              <a:effectLst/>
              <a:latin typeface="iranyekanwebbold_FaNum"/>
              <a:cs typeface="B Nazanin" panose="00000400000000000000" pitchFamily="2" charset="-78"/>
            </a:endParaRPr>
          </a:p>
          <a:p>
            <a:pPr algn="just" rtl="1"/>
            <a:r>
              <a:rPr lang="en-US" dirty="0">
                <a:cs typeface="B Nazanin" panose="00000400000000000000" pitchFamily="2" charset="-78"/>
              </a:rPr>
              <a:t>GoPro VR </a:t>
            </a:r>
            <a:r>
              <a:rPr lang="fa-IR" dirty="0">
                <a:cs typeface="B Nazanin" panose="00000400000000000000" pitchFamily="2" charset="-78"/>
              </a:rPr>
              <a:t>شبیه به برنامه </a:t>
            </a:r>
            <a:r>
              <a:rPr lang="en-US" dirty="0">
                <a:cs typeface="B Nazanin" panose="00000400000000000000" pitchFamily="2" charset="-78"/>
              </a:rPr>
              <a:t>Discovery VR </a:t>
            </a:r>
            <a:r>
              <a:rPr lang="fa-IR" dirty="0">
                <a:cs typeface="B Nazanin" panose="00000400000000000000" pitchFamily="2" charset="-78"/>
              </a:rPr>
              <a:t>می باشد اما محتوای ارائه شده در آن تفاوت دارد. تمام فیلم های این برنامه به وسیله دوربین های </a:t>
            </a:r>
            <a:r>
              <a:rPr lang="en-US" dirty="0">
                <a:cs typeface="B Nazanin" panose="00000400000000000000" pitchFamily="2" charset="-78"/>
              </a:rPr>
              <a:t>GoPro  </a:t>
            </a:r>
            <a:r>
              <a:rPr lang="fa-IR" dirty="0">
                <a:cs typeface="B Nazanin" panose="00000400000000000000" pitchFamily="2" charset="-78"/>
              </a:rPr>
              <a:t>گرفته شده اند و از همین رو باید انتظار کیفیتی بالا و خیره کننده را داشته باشید. برخی فیلم های موجود در </a:t>
            </a:r>
            <a:r>
              <a:rPr lang="en-US" dirty="0">
                <a:cs typeface="B Nazanin" panose="00000400000000000000" pitchFamily="2" charset="-78"/>
              </a:rPr>
              <a:t>GoPro VR </a:t>
            </a:r>
            <a:r>
              <a:rPr lang="fa-IR" dirty="0">
                <a:cs typeface="B Nazanin" panose="00000400000000000000" pitchFamily="2" charset="-78"/>
              </a:rPr>
              <a:t>حتی به صورت ۶۰ فریم بر ثانیه هستند و کسانی که به دنبال مشاهده فیلم های هیجان انگیز و با کیفیت و به صورت ۳۶۰ درجه می باشند،</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id="{0519BE9E-A550-4805-8F41-6A445AA41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470" y="3640752"/>
            <a:ext cx="4502197" cy="2905418"/>
          </a:xfrm>
          <a:prstGeom prst="rect">
            <a:avLst/>
          </a:prstGeom>
        </p:spPr>
      </p:pic>
    </p:spTree>
    <p:extLst>
      <p:ext uri="{BB962C8B-B14F-4D97-AF65-F5344CB8AC3E}">
        <p14:creationId xmlns:p14="http://schemas.microsoft.com/office/powerpoint/2010/main" val="4262397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8B8B-7EBE-4683-B5BF-A6F8DB42B3A8}"/>
              </a:ext>
            </a:extLst>
          </p:cNvPr>
          <p:cNvSpPr>
            <a:spLocks noGrp="1"/>
          </p:cNvSpPr>
          <p:nvPr>
            <p:ph type="title"/>
          </p:nvPr>
        </p:nvSpPr>
        <p:spPr>
          <a:xfrm>
            <a:off x="1477109" y="624110"/>
            <a:ext cx="7057292" cy="1280890"/>
          </a:xfrm>
        </p:spPr>
        <p:txBody>
          <a:bodyPr/>
          <a:lstStyle/>
          <a:p>
            <a:pPr rtl="1"/>
            <a:r>
              <a:rPr lang="en-US" b="0" i="0" dirty="0">
                <a:solidFill>
                  <a:srgbClr val="132237"/>
                </a:solidFill>
                <a:effectLst/>
                <a:latin typeface="iranyekanwebbold_FaNum"/>
                <a:cs typeface="B Nazanin" panose="00000400000000000000" pitchFamily="2" charset="-78"/>
              </a:rPr>
              <a:t>YouTube VR</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A2257B86-5DE8-4030-884D-4C19D5AFC801}"/>
              </a:ext>
            </a:extLst>
          </p:cNvPr>
          <p:cNvSpPr>
            <a:spLocks noGrp="1"/>
          </p:cNvSpPr>
          <p:nvPr>
            <p:ph idx="1"/>
          </p:nvPr>
        </p:nvSpPr>
        <p:spPr>
          <a:xfrm>
            <a:off x="1322363" y="1655298"/>
            <a:ext cx="7212037" cy="3777622"/>
          </a:xfrm>
        </p:spPr>
        <p:txBody>
          <a:bodyPr/>
          <a:lstStyle/>
          <a:p>
            <a:pPr algn="just" rtl="1"/>
            <a:r>
              <a:rPr lang="fa-IR" b="1" i="0" dirty="0">
                <a:solidFill>
                  <a:srgbClr val="132237"/>
                </a:solidFill>
                <a:effectLst/>
                <a:latin typeface="iranyekanwebbold_FaNum"/>
                <a:cs typeface="B Nazanin" panose="00000400000000000000" pitchFamily="2" charset="-78"/>
              </a:rPr>
              <a:t>اپلیکیشن </a:t>
            </a:r>
            <a:r>
              <a:rPr lang="en-US" b="1" i="0" dirty="0">
                <a:solidFill>
                  <a:srgbClr val="132237"/>
                </a:solidFill>
                <a:effectLst/>
                <a:latin typeface="iranyekanwebbold_FaNum"/>
                <a:cs typeface="B Nazanin" panose="00000400000000000000" pitchFamily="2" charset="-78"/>
                <a:hlinkClick r:id="rId2"/>
              </a:rPr>
              <a:t>YouTube VR</a:t>
            </a:r>
            <a:endParaRPr lang="fa-IR" b="1" i="0" dirty="0">
              <a:solidFill>
                <a:srgbClr val="132237"/>
              </a:solidFill>
              <a:effectLst/>
              <a:latin typeface="iranyekanwebbold_FaNum"/>
              <a:cs typeface="B Nazanin" panose="00000400000000000000" pitchFamily="2" charset="-78"/>
            </a:endParaRPr>
          </a:p>
          <a:p>
            <a:pPr algn="just" rtl="1"/>
            <a:r>
              <a:rPr lang="fa-IR" dirty="0">
                <a:cs typeface="B Nazanin" panose="00000400000000000000" pitchFamily="2" charset="-78"/>
              </a:rPr>
              <a:t>اگر از عاشقان فیلم باشید حتماً با </a:t>
            </a:r>
            <a:r>
              <a:rPr lang="en-US" dirty="0">
                <a:cs typeface="B Nazanin" panose="00000400000000000000" pitchFamily="2" charset="-78"/>
              </a:rPr>
              <a:t>YouTube </a:t>
            </a:r>
            <a:r>
              <a:rPr lang="fa-IR" dirty="0">
                <a:cs typeface="B Nazanin" panose="00000400000000000000" pitchFamily="2" charset="-78"/>
              </a:rPr>
              <a:t>آشنایی دارید، </a:t>
            </a:r>
            <a:r>
              <a:rPr lang="en-US" dirty="0">
                <a:cs typeface="B Nazanin" panose="00000400000000000000" pitchFamily="2" charset="-78"/>
              </a:rPr>
              <a:t>YouTube </a:t>
            </a:r>
            <a:r>
              <a:rPr lang="fa-IR" dirty="0">
                <a:cs typeface="B Nazanin" panose="00000400000000000000" pitchFamily="2" charset="-78"/>
              </a:rPr>
              <a:t>یکی از بهترین منابع آنلاین برای فیلم های ۳۶۰ درجه به صورت رایگان می باشد. مشاهده فیلم در </a:t>
            </a:r>
            <a:r>
              <a:rPr lang="en-US" dirty="0">
                <a:cs typeface="B Nazanin" panose="00000400000000000000" pitchFamily="2" charset="-78"/>
              </a:rPr>
              <a:t>YouTube </a:t>
            </a:r>
            <a:r>
              <a:rPr lang="fa-IR" dirty="0">
                <a:cs typeface="B Nazanin" panose="00000400000000000000" pitchFamily="2" charset="-78"/>
              </a:rPr>
              <a:t>لذت بخش است اما برای کسب تجربه متفاوتی می توانید از </a:t>
            </a:r>
            <a:r>
              <a:rPr lang="en-US" dirty="0">
                <a:cs typeface="B Nazanin" panose="00000400000000000000" pitchFamily="2" charset="-78"/>
              </a:rPr>
              <a:t>YouTube VR </a:t>
            </a:r>
            <a:r>
              <a:rPr lang="fa-IR" dirty="0">
                <a:cs typeface="B Nazanin" panose="00000400000000000000" pitchFamily="2" charset="-78"/>
              </a:rPr>
              <a:t>استفاده نمایید. با تهیه یک هدست خوب و به همراه صفحه نمایش با کیفیت می توانید از محتوای </a:t>
            </a:r>
            <a:r>
              <a:rPr lang="en-US" dirty="0">
                <a:cs typeface="B Nazanin" panose="00000400000000000000" pitchFamily="2" charset="-78"/>
              </a:rPr>
              <a:t>YouTube VR </a:t>
            </a:r>
            <a:r>
              <a:rPr lang="fa-IR" dirty="0">
                <a:cs typeface="B Nazanin" panose="00000400000000000000" pitchFamily="2" charset="-78"/>
              </a:rPr>
              <a:t>به خوبی لذت ببرید.</a:t>
            </a:r>
            <a:endParaRPr lang="en-US" dirty="0">
              <a:cs typeface="B Nazanin" panose="00000400000000000000" pitchFamily="2" charset="-78"/>
            </a:endParaRPr>
          </a:p>
        </p:txBody>
      </p:sp>
      <p:pic>
        <p:nvPicPr>
          <p:cNvPr id="6" name="Picture 5">
            <a:extLst>
              <a:ext uri="{FF2B5EF4-FFF2-40B4-BE49-F238E27FC236}">
                <a16:creationId xmlns:a16="http://schemas.microsoft.com/office/drawing/2014/main" id="{CD18D51F-948D-4FF3-9BAA-AA2C3FC78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170" y="4006323"/>
            <a:ext cx="4173415" cy="2392758"/>
          </a:xfrm>
          <a:prstGeom prst="rect">
            <a:avLst/>
          </a:prstGeom>
        </p:spPr>
      </p:pic>
    </p:spTree>
    <p:extLst>
      <p:ext uri="{BB962C8B-B14F-4D97-AF65-F5344CB8AC3E}">
        <p14:creationId xmlns:p14="http://schemas.microsoft.com/office/powerpoint/2010/main" val="406749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57B86-5DE8-4030-884D-4C19D5AFC801}"/>
              </a:ext>
            </a:extLst>
          </p:cNvPr>
          <p:cNvSpPr>
            <a:spLocks noGrp="1"/>
          </p:cNvSpPr>
          <p:nvPr>
            <p:ph idx="1"/>
          </p:nvPr>
        </p:nvSpPr>
        <p:spPr>
          <a:xfrm>
            <a:off x="1219073" y="1491174"/>
            <a:ext cx="7573363" cy="2872601"/>
          </a:xfrm>
        </p:spPr>
        <p:txBody>
          <a:bodyPr/>
          <a:lstStyle/>
          <a:p>
            <a:pPr algn="just" rtl="1"/>
            <a:r>
              <a:rPr lang="fa-IR" b="1" i="0" dirty="0">
                <a:solidFill>
                  <a:srgbClr val="132237"/>
                </a:solidFill>
                <a:effectLst/>
                <a:latin typeface="iranyekanwebbold_FaNum"/>
                <a:cs typeface="B Nazanin" panose="00000400000000000000" pitchFamily="2" charset="-78"/>
              </a:rPr>
              <a:t>اپلیکیشن </a:t>
            </a:r>
            <a:r>
              <a:rPr lang="en-US" b="1" i="0" dirty="0">
                <a:solidFill>
                  <a:srgbClr val="303C42"/>
                </a:solidFill>
                <a:effectLst/>
                <a:latin typeface="IRANSans" panose="02040503050201020203" pitchFamily="18" charset="-78"/>
                <a:cs typeface="B Nazanin" panose="00000400000000000000" pitchFamily="2" charset="-78"/>
                <a:hlinkClick r:id="rId2"/>
              </a:rPr>
              <a:t>Sites in VR 8.14</a:t>
            </a:r>
            <a:endParaRPr lang="fa-IR" b="1" i="0" dirty="0">
              <a:solidFill>
                <a:srgbClr val="303C42"/>
              </a:solidFill>
              <a:effectLst/>
              <a:latin typeface="IRANSans" panose="02040503050201020203" pitchFamily="18" charset="-78"/>
              <a:cs typeface="B Nazanin" panose="00000400000000000000" pitchFamily="2" charset="-78"/>
            </a:endParaRPr>
          </a:p>
          <a:p>
            <a:pPr marL="0" indent="0" algn="just" rtl="1">
              <a:buNone/>
            </a:pPr>
            <a:r>
              <a:rPr lang="fa-IR" b="0" i="0" dirty="0">
                <a:solidFill>
                  <a:srgbClr val="303C42"/>
                </a:solidFill>
                <a:effectLst/>
                <a:latin typeface="IRANSans" panose="02040503050201020203" pitchFamily="18" charset="-78"/>
                <a:cs typeface="B Nazanin" panose="00000400000000000000" pitchFamily="2" charset="-78"/>
              </a:rPr>
              <a:t>نرم افزار تورهای مجازی برای مشاهده مکان های دیدنی جهان به صورت تصاویر پانوراما 360 درجه است. تور های مجازی از مکان های تاریخی و دیدنی ترکیه، مصر، عربستان سعودی، سوریه، مراکش، کویت، یمن، مقدونیه، بلژیک، فرانسه و فضا. از شگفتی های معماری اسلامی بازدید کنید، از مساجد، مقبره ها، قصر از سلاطین، موزه ها، مسافرخانه ها، حمام ها، قلعه ها، برج ها، خانه های قدیمی، میدان ها، پارک ها، مکان های مذهبی، شهرهای باستانی، فضا و مکان های دیگر با بیش از هزار تصویر پانورامای 360 درجه با کیفیت بالا دیدن کنید. تا برج ایفل بروید، به داخل اهرام مصر بروید و حتی مریخ را ببینید! شما احساس خواهید کرد که در آن موقعیت قرار دارید…</a:t>
            </a:r>
            <a:endParaRPr lang="en-US" b="0" i="0" dirty="0">
              <a:solidFill>
                <a:srgbClr val="303C42"/>
              </a:solidFill>
              <a:effectLst/>
              <a:latin typeface="IRANSans" panose="02040503050201020203" pitchFamily="18" charset="-78"/>
              <a:cs typeface="B Nazanin" panose="00000400000000000000" pitchFamily="2" charset="-78"/>
            </a:endParaRPr>
          </a:p>
          <a:p>
            <a:pPr algn="just" rtl="1"/>
            <a:endParaRPr lang="fa-IR" b="0" i="0" dirty="0">
              <a:solidFill>
                <a:srgbClr val="132237"/>
              </a:solidFill>
              <a:effectLst/>
              <a:latin typeface="iranyekanwebbold_FaNum"/>
              <a:cs typeface="B Nazanin" panose="00000400000000000000" pitchFamily="2" charset="-78"/>
            </a:endParaRPr>
          </a:p>
          <a:p>
            <a:pPr marL="0" indent="0" algn="just" rtl="1">
              <a:buNone/>
            </a:pP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id="{87F36375-7F32-43BE-9023-14A999B2C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441" y="4084247"/>
            <a:ext cx="4747708" cy="2536235"/>
          </a:xfrm>
          <a:prstGeom prst="rect">
            <a:avLst/>
          </a:prstGeom>
        </p:spPr>
      </p:pic>
      <p:sp>
        <p:nvSpPr>
          <p:cNvPr id="7" name="Title 1">
            <a:extLst>
              <a:ext uri="{FF2B5EF4-FFF2-40B4-BE49-F238E27FC236}">
                <a16:creationId xmlns:a16="http://schemas.microsoft.com/office/drawing/2014/main" id="{674138FB-7536-4F2E-BD18-C0B63FBE46BA}"/>
              </a:ext>
            </a:extLst>
          </p:cNvPr>
          <p:cNvSpPr>
            <a:spLocks noGrp="1"/>
          </p:cNvSpPr>
          <p:nvPr>
            <p:ph type="title"/>
          </p:nvPr>
        </p:nvSpPr>
        <p:spPr>
          <a:xfrm>
            <a:off x="1378632" y="722585"/>
            <a:ext cx="7057292" cy="515372"/>
          </a:xfrm>
        </p:spPr>
        <p:txBody>
          <a:bodyPr>
            <a:normAutofit fontScale="90000"/>
          </a:bodyPr>
          <a:lstStyle/>
          <a:p>
            <a:pPr rtl="1"/>
            <a:r>
              <a:rPr lang="fa-IR" i="0" dirty="0">
                <a:solidFill>
                  <a:srgbClr val="132237"/>
                </a:solidFill>
                <a:effectLst/>
                <a:latin typeface="iranyekanwebbold_FaNum"/>
                <a:cs typeface="B Nazanin" panose="00000400000000000000" pitchFamily="2" charset="-78"/>
              </a:rPr>
              <a:t> </a:t>
            </a:r>
            <a:r>
              <a:rPr lang="en-US" i="0" dirty="0">
                <a:solidFill>
                  <a:srgbClr val="303C42"/>
                </a:solidFill>
                <a:effectLst/>
                <a:latin typeface="IRANSans" panose="02040503050201020203" pitchFamily="18" charset="-78"/>
                <a:cs typeface="B Nazanin" panose="00000400000000000000" pitchFamily="2" charset="-78"/>
              </a:rPr>
              <a:t>Sites in VR 8.14</a:t>
            </a:r>
            <a:endParaRPr lang="en-US" dirty="0">
              <a:cs typeface="B Nazanin" panose="00000400000000000000" pitchFamily="2" charset="-78"/>
            </a:endParaRPr>
          </a:p>
        </p:txBody>
      </p:sp>
    </p:spTree>
    <p:extLst>
      <p:ext uri="{BB962C8B-B14F-4D97-AF65-F5344CB8AC3E}">
        <p14:creationId xmlns:p14="http://schemas.microsoft.com/office/powerpoint/2010/main" val="4121930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69CA-A8BE-4909-9F2F-D0C2E018BEBD}"/>
              </a:ext>
            </a:extLst>
          </p:cNvPr>
          <p:cNvSpPr>
            <a:spLocks noGrp="1"/>
          </p:cNvSpPr>
          <p:nvPr>
            <p:ph type="title"/>
          </p:nvPr>
        </p:nvSpPr>
        <p:spPr/>
        <p:txBody>
          <a:bodyPr/>
          <a:lstStyle/>
          <a:p>
            <a:pPr algn="r" rtl="1"/>
            <a:r>
              <a:rPr lang="fa-IR" b="1" dirty="0">
                <a:cs typeface="B Nazanin" panose="00000400000000000000" pitchFamily="2" charset="-78"/>
              </a:rPr>
              <a:t>مراحل تولید یک تور مجازی</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id="{10F5C987-5CFE-46E8-873F-FD8E5FE1FF27}"/>
              </a:ext>
            </a:extLst>
          </p:cNvPr>
          <p:cNvSpPr>
            <a:spLocks noGrp="1"/>
          </p:cNvSpPr>
          <p:nvPr>
            <p:ph idx="1"/>
          </p:nvPr>
        </p:nvSpPr>
        <p:spPr>
          <a:xfrm>
            <a:off x="1942415" y="1905000"/>
            <a:ext cx="6591985" cy="3777622"/>
          </a:xfrm>
        </p:spPr>
        <p:txBody>
          <a:bodyPr/>
          <a:lstStyle/>
          <a:p>
            <a:pPr algn="r" rtl="1"/>
            <a:r>
              <a:rPr lang="fa-IR" b="1" dirty="0">
                <a:cs typeface="B Nazanin" panose="00000400000000000000" pitchFamily="2" charset="-78"/>
              </a:rPr>
              <a:t>انواع دوربین های 360 درجه</a:t>
            </a:r>
          </a:p>
        </p:txBody>
      </p:sp>
      <p:pic>
        <p:nvPicPr>
          <p:cNvPr id="5" name="Picture 4">
            <a:extLst>
              <a:ext uri="{FF2B5EF4-FFF2-40B4-BE49-F238E27FC236}">
                <a16:creationId xmlns:a16="http://schemas.microsoft.com/office/drawing/2014/main" id="{9EA47935-8105-40F7-9B73-979D20A11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12" y="3776131"/>
            <a:ext cx="2475913" cy="2921856"/>
          </a:xfrm>
          <a:prstGeom prst="rect">
            <a:avLst/>
          </a:prstGeom>
        </p:spPr>
      </p:pic>
      <p:pic>
        <p:nvPicPr>
          <p:cNvPr id="7" name="Picture 6">
            <a:extLst>
              <a:ext uri="{FF2B5EF4-FFF2-40B4-BE49-F238E27FC236}">
                <a16:creationId xmlns:a16="http://schemas.microsoft.com/office/drawing/2014/main" id="{D5E10B53-7F0E-4980-B2BE-D3C876547143}"/>
              </a:ext>
            </a:extLst>
          </p:cNvPr>
          <p:cNvPicPr>
            <a:picLocks noChangeAspect="1"/>
          </p:cNvPicPr>
          <p:nvPr/>
        </p:nvPicPr>
        <p:blipFill rotWithShape="1">
          <a:blip r:embed="rId3">
            <a:extLst>
              <a:ext uri="{28A0092B-C50C-407E-A947-70E740481C1C}">
                <a14:useLocalDpi xmlns:a14="http://schemas.microsoft.com/office/drawing/2010/main" val="0"/>
              </a:ext>
            </a:extLst>
          </a:blip>
          <a:srcRect l="42209" r="9871"/>
          <a:stretch/>
        </p:blipFill>
        <p:spPr>
          <a:xfrm>
            <a:off x="6559020" y="4253623"/>
            <a:ext cx="1969477" cy="2066312"/>
          </a:xfrm>
          <a:prstGeom prst="rect">
            <a:avLst/>
          </a:prstGeom>
        </p:spPr>
      </p:pic>
      <p:pic>
        <p:nvPicPr>
          <p:cNvPr id="9" name="Picture 8">
            <a:extLst>
              <a:ext uri="{FF2B5EF4-FFF2-40B4-BE49-F238E27FC236}">
                <a16:creationId xmlns:a16="http://schemas.microsoft.com/office/drawing/2014/main" id="{7A73684A-9095-4DC5-9743-D51C9427F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0142" y="4872963"/>
            <a:ext cx="2150328" cy="1435344"/>
          </a:xfrm>
          <a:prstGeom prst="rect">
            <a:avLst/>
          </a:prstGeom>
        </p:spPr>
      </p:pic>
      <p:pic>
        <p:nvPicPr>
          <p:cNvPr id="11" name="Picture 10">
            <a:extLst>
              <a:ext uri="{FF2B5EF4-FFF2-40B4-BE49-F238E27FC236}">
                <a16:creationId xmlns:a16="http://schemas.microsoft.com/office/drawing/2014/main" id="{DC0BF4CC-C314-4AA5-B39E-B92A0B3AE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142" y="2530685"/>
            <a:ext cx="4660030" cy="1551656"/>
          </a:xfrm>
          <a:prstGeom prst="rect">
            <a:avLst/>
          </a:prstGeom>
        </p:spPr>
      </p:pic>
      <p:pic>
        <p:nvPicPr>
          <p:cNvPr id="15" name="Picture 14">
            <a:extLst>
              <a:ext uri="{FF2B5EF4-FFF2-40B4-BE49-F238E27FC236}">
                <a16:creationId xmlns:a16="http://schemas.microsoft.com/office/drawing/2014/main" id="{87EF7EED-294D-4519-B114-A600B4704618}"/>
              </a:ext>
            </a:extLst>
          </p:cNvPr>
          <p:cNvPicPr>
            <a:picLocks noChangeAspect="1"/>
          </p:cNvPicPr>
          <p:nvPr/>
        </p:nvPicPr>
        <p:blipFill rotWithShape="1">
          <a:blip r:embed="rId6">
            <a:extLst>
              <a:ext uri="{28A0092B-C50C-407E-A947-70E740481C1C}">
                <a14:useLocalDpi xmlns:a14="http://schemas.microsoft.com/office/drawing/2010/main" val="0"/>
              </a:ext>
            </a:extLst>
          </a:blip>
          <a:srcRect l="40461"/>
          <a:stretch/>
        </p:blipFill>
        <p:spPr>
          <a:xfrm>
            <a:off x="638809" y="1384203"/>
            <a:ext cx="1980520" cy="1871131"/>
          </a:xfrm>
          <a:prstGeom prst="rect">
            <a:avLst/>
          </a:prstGeom>
        </p:spPr>
      </p:pic>
    </p:spTree>
    <p:extLst>
      <p:ext uri="{BB962C8B-B14F-4D97-AF65-F5344CB8AC3E}">
        <p14:creationId xmlns:p14="http://schemas.microsoft.com/office/powerpoint/2010/main" val="909206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69CA-A8BE-4909-9F2F-D0C2E018BEBD}"/>
              </a:ext>
            </a:extLst>
          </p:cNvPr>
          <p:cNvSpPr>
            <a:spLocks noGrp="1"/>
          </p:cNvSpPr>
          <p:nvPr>
            <p:ph type="title"/>
          </p:nvPr>
        </p:nvSpPr>
        <p:spPr/>
        <p:txBody>
          <a:bodyPr/>
          <a:lstStyle/>
          <a:p>
            <a:pPr algn="r" rtl="1"/>
            <a:r>
              <a:rPr lang="fa-IR" dirty="0">
                <a:cs typeface="B Nazanin" panose="00000400000000000000" pitchFamily="2" charset="-78"/>
              </a:rPr>
              <a:t>مراحل تولید یک تور مجازی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10F5C987-5CFE-46E8-873F-FD8E5FE1FF27}"/>
              </a:ext>
            </a:extLst>
          </p:cNvPr>
          <p:cNvSpPr>
            <a:spLocks noGrp="1"/>
          </p:cNvSpPr>
          <p:nvPr>
            <p:ph idx="1"/>
          </p:nvPr>
        </p:nvSpPr>
        <p:spPr>
          <a:xfrm>
            <a:off x="1833196" y="1440767"/>
            <a:ext cx="6591985" cy="3777622"/>
          </a:xfrm>
        </p:spPr>
        <p:txBody>
          <a:bodyPr>
            <a:normAutofit/>
          </a:bodyPr>
          <a:lstStyle/>
          <a:p>
            <a:pPr algn="r" rtl="1"/>
            <a:r>
              <a:rPr lang="fa-IR" dirty="0">
                <a:cs typeface="B Nazanin" panose="00000400000000000000" pitchFamily="2" charset="-78"/>
              </a:rPr>
              <a:t>خروجی و آماده کردن تصاویر دوربین</a:t>
            </a:r>
            <a:r>
              <a:rPr lang="en-US" dirty="0">
                <a:cs typeface="B Nazanin" panose="00000400000000000000" pitchFamily="2" charset="-78"/>
              </a:rPr>
              <a:t> </a:t>
            </a:r>
            <a:r>
              <a:rPr lang="fa-IR" dirty="0">
                <a:cs typeface="B Nazanin" panose="00000400000000000000" pitchFamily="2" charset="-78"/>
              </a:rPr>
              <a:t> 360</a:t>
            </a:r>
            <a:endParaRPr lang="en-US" dirty="0">
              <a:cs typeface="B Nazanin" panose="00000400000000000000" pitchFamily="2" charset="-78"/>
            </a:endParaRPr>
          </a:p>
          <a:p>
            <a:pPr marL="0" indent="0" algn="r" rtl="1">
              <a:buNone/>
            </a:pPr>
            <a:r>
              <a:rPr lang="en-US" dirty="0">
                <a:cs typeface="B Nazanin" panose="00000400000000000000" pitchFamily="2" charset="-78"/>
              </a:rPr>
              <a:t>    	</a:t>
            </a:r>
            <a:r>
              <a:rPr lang="fa-IR" dirty="0">
                <a:cs typeface="B Nazanin" panose="00000400000000000000" pitchFamily="2" charset="-78"/>
              </a:rPr>
              <a:t>هر برند دوربین نرم افزار مخصوص خود را دارد </a:t>
            </a:r>
          </a:p>
          <a:p>
            <a:pPr marL="0" indent="0" algn="r" rtl="1">
              <a:buNone/>
            </a:pPr>
            <a:r>
              <a:rPr lang="fa-IR" dirty="0">
                <a:cs typeface="B Nazanin" panose="00000400000000000000" pitchFamily="2" charset="-78"/>
              </a:rPr>
              <a:t>به طور مثال برنامه </a:t>
            </a:r>
            <a:r>
              <a:rPr lang="en-US" dirty="0">
                <a:cs typeface="B Nazanin" panose="00000400000000000000" pitchFamily="2" charset="-78"/>
                <a:hlinkClick r:id="rId2"/>
              </a:rPr>
              <a:t>insta360</a:t>
            </a:r>
            <a:endParaRPr lang="fa-IR" dirty="0">
              <a:cs typeface="B Nazanin" panose="00000400000000000000" pitchFamily="2" charset="-78"/>
            </a:endParaRPr>
          </a:p>
        </p:txBody>
      </p:sp>
      <p:pic>
        <p:nvPicPr>
          <p:cNvPr id="10" name="Picture 9">
            <a:extLst>
              <a:ext uri="{FF2B5EF4-FFF2-40B4-BE49-F238E27FC236}">
                <a16:creationId xmlns:a16="http://schemas.microsoft.com/office/drawing/2014/main" id="{9B9ACB37-A420-4F55-B9CF-CD635D01419C}"/>
              </a:ext>
            </a:extLst>
          </p:cNvPr>
          <p:cNvPicPr>
            <a:picLocks noChangeAspect="1"/>
          </p:cNvPicPr>
          <p:nvPr/>
        </p:nvPicPr>
        <p:blipFill rotWithShape="1">
          <a:blip r:embed="rId3"/>
          <a:srcRect l="17385" t="18053" r="18627" b="17369"/>
          <a:stretch/>
        </p:blipFill>
        <p:spPr>
          <a:xfrm>
            <a:off x="1401758" y="461608"/>
            <a:ext cx="2685883" cy="1524001"/>
          </a:xfrm>
          <a:prstGeom prst="rect">
            <a:avLst/>
          </a:prstGeom>
        </p:spPr>
      </p:pic>
      <p:pic>
        <p:nvPicPr>
          <p:cNvPr id="5" name="Picture 4">
            <a:extLst>
              <a:ext uri="{FF2B5EF4-FFF2-40B4-BE49-F238E27FC236}">
                <a16:creationId xmlns:a16="http://schemas.microsoft.com/office/drawing/2014/main" id="{E5F9562C-100C-4384-A688-4EF1DC7A6F62}"/>
              </a:ext>
            </a:extLst>
          </p:cNvPr>
          <p:cNvPicPr>
            <a:picLocks noChangeAspect="1"/>
          </p:cNvPicPr>
          <p:nvPr/>
        </p:nvPicPr>
        <p:blipFill rotWithShape="1">
          <a:blip r:embed="rId4"/>
          <a:srcRect b="5329"/>
          <a:stretch/>
        </p:blipFill>
        <p:spPr>
          <a:xfrm>
            <a:off x="1401758" y="2721657"/>
            <a:ext cx="7023423" cy="3777621"/>
          </a:xfrm>
          <a:prstGeom prst="rect">
            <a:avLst/>
          </a:prstGeom>
        </p:spPr>
      </p:pic>
    </p:spTree>
    <p:extLst>
      <p:ext uri="{BB962C8B-B14F-4D97-AF65-F5344CB8AC3E}">
        <p14:creationId xmlns:p14="http://schemas.microsoft.com/office/powerpoint/2010/main" val="342580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69CA-A8BE-4909-9F2F-D0C2E018BEBD}"/>
              </a:ext>
            </a:extLst>
          </p:cNvPr>
          <p:cNvSpPr>
            <a:spLocks noGrp="1"/>
          </p:cNvSpPr>
          <p:nvPr>
            <p:ph type="title"/>
          </p:nvPr>
        </p:nvSpPr>
        <p:spPr/>
        <p:txBody>
          <a:bodyPr/>
          <a:lstStyle/>
          <a:p>
            <a:pPr algn="r" rtl="1"/>
            <a:r>
              <a:rPr lang="fa-IR" dirty="0">
                <a:cs typeface="B Nazanin" panose="00000400000000000000" pitchFamily="2" charset="-78"/>
              </a:rPr>
              <a:t>مراحل تولید یک تور مجازی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10F5C987-5CFE-46E8-873F-FD8E5FE1FF27}"/>
              </a:ext>
            </a:extLst>
          </p:cNvPr>
          <p:cNvSpPr>
            <a:spLocks noGrp="1"/>
          </p:cNvSpPr>
          <p:nvPr>
            <p:ph idx="1"/>
          </p:nvPr>
        </p:nvSpPr>
        <p:spPr>
          <a:xfrm>
            <a:off x="4248443" y="1463041"/>
            <a:ext cx="4046806" cy="4219582"/>
          </a:xfrm>
        </p:spPr>
        <p:txBody>
          <a:bodyPr>
            <a:normAutofit/>
          </a:bodyPr>
          <a:lstStyle/>
          <a:p>
            <a:pPr algn="r" rtl="1"/>
            <a:r>
              <a:rPr lang="fa-IR" dirty="0">
                <a:cs typeface="B Nazanin" panose="00000400000000000000" pitchFamily="2" charset="-78"/>
              </a:rPr>
              <a:t>قرار دادن عکس ها در نرم افزارهای مخصوص ساخت تور مجازی</a:t>
            </a:r>
            <a:endParaRPr lang="en-US" dirty="0">
              <a:cs typeface="B Nazanin" panose="00000400000000000000" pitchFamily="2" charset="-78"/>
            </a:endParaRPr>
          </a:p>
          <a:p>
            <a:pPr marL="0" indent="0" algn="r" rtl="1">
              <a:buNone/>
            </a:pPr>
            <a:r>
              <a:rPr lang="fa-IR" b="0" i="0" dirty="0">
                <a:solidFill>
                  <a:srgbClr val="4B4B4B"/>
                </a:solidFill>
                <a:effectLst/>
                <a:latin typeface="Vazir"/>
                <a:cs typeface="B Nazanin" panose="00000400000000000000" pitchFamily="2" charset="-78"/>
              </a:rPr>
              <a:t> مانند: </a:t>
            </a:r>
            <a:r>
              <a:rPr lang="en-US" b="0" i="0" dirty="0">
                <a:solidFill>
                  <a:srgbClr val="4B4B4B"/>
                </a:solidFill>
                <a:effectLst/>
                <a:latin typeface="Vazir"/>
                <a:cs typeface="B Nazanin" panose="00000400000000000000" pitchFamily="2" charset="-78"/>
              </a:rPr>
              <a:t>3dvista, Pano2vr </a:t>
            </a:r>
            <a:r>
              <a:rPr lang="fa-IR" b="0" i="0" dirty="0">
                <a:solidFill>
                  <a:srgbClr val="4B4B4B"/>
                </a:solidFill>
                <a:effectLst/>
                <a:latin typeface="Vazir"/>
                <a:cs typeface="B Nazanin" panose="00000400000000000000" pitchFamily="2" charset="-78"/>
              </a:rPr>
              <a:t> ، </a:t>
            </a:r>
            <a:r>
              <a:rPr lang="en-US" b="0" i="0" dirty="0" err="1">
                <a:solidFill>
                  <a:srgbClr val="4B4B4B"/>
                </a:solidFill>
                <a:effectLst/>
                <a:latin typeface="Vazir"/>
                <a:cs typeface="B Nazanin" panose="00000400000000000000" pitchFamily="2" charset="-78"/>
              </a:rPr>
              <a:t>Kuula</a:t>
            </a:r>
            <a:r>
              <a:rPr lang="fa-IR" b="0" i="0" dirty="0">
                <a:solidFill>
                  <a:srgbClr val="4B4B4B"/>
                </a:solidFill>
                <a:effectLst/>
                <a:latin typeface="Vazir"/>
                <a:cs typeface="B Nazanin" panose="00000400000000000000" pitchFamily="2" charset="-78"/>
              </a:rPr>
              <a:t> ...</a:t>
            </a:r>
            <a:endParaRPr lang="fa-IR" dirty="0">
              <a:solidFill>
                <a:srgbClr val="4B4B4B"/>
              </a:solidFill>
              <a:latin typeface="Vazir"/>
              <a:cs typeface="B Nazanin" panose="00000400000000000000" pitchFamily="2" charset="-78"/>
            </a:endParaRPr>
          </a:p>
          <a:p>
            <a:pPr marL="0" indent="0" algn="r" rtl="1">
              <a:buNone/>
            </a:pPr>
            <a:endParaRPr lang="fa-IR" dirty="0">
              <a:cs typeface="B Nazanin" panose="00000400000000000000" pitchFamily="2" charset="-78"/>
            </a:endParaRPr>
          </a:p>
        </p:txBody>
      </p:sp>
      <p:pic>
        <p:nvPicPr>
          <p:cNvPr id="6" name="Picture 5">
            <a:extLst>
              <a:ext uri="{FF2B5EF4-FFF2-40B4-BE49-F238E27FC236}">
                <a16:creationId xmlns:a16="http://schemas.microsoft.com/office/drawing/2014/main" id="{B2BBE461-EC30-4108-AF3D-24245FAEB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058" y="1264555"/>
            <a:ext cx="2643529" cy="1762177"/>
          </a:xfrm>
          <a:prstGeom prst="rect">
            <a:avLst/>
          </a:prstGeom>
        </p:spPr>
      </p:pic>
      <p:pic>
        <p:nvPicPr>
          <p:cNvPr id="12" name="Picture 11">
            <a:extLst>
              <a:ext uri="{FF2B5EF4-FFF2-40B4-BE49-F238E27FC236}">
                <a16:creationId xmlns:a16="http://schemas.microsoft.com/office/drawing/2014/main" id="{A547A065-4EB5-4896-8B87-09BF463ACF98}"/>
              </a:ext>
            </a:extLst>
          </p:cNvPr>
          <p:cNvPicPr>
            <a:picLocks noChangeAspect="1"/>
          </p:cNvPicPr>
          <p:nvPr/>
        </p:nvPicPr>
        <p:blipFill>
          <a:blip r:embed="rId3"/>
          <a:stretch>
            <a:fillRect/>
          </a:stretch>
        </p:blipFill>
        <p:spPr>
          <a:xfrm>
            <a:off x="1775058" y="3336701"/>
            <a:ext cx="5333815" cy="2998808"/>
          </a:xfrm>
          <a:prstGeom prst="rect">
            <a:avLst/>
          </a:prstGeom>
        </p:spPr>
      </p:pic>
    </p:spTree>
    <p:extLst>
      <p:ext uri="{BB962C8B-B14F-4D97-AF65-F5344CB8AC3E}">
        <p14:creationId xmlns:p14="http://schemas.microsoft.com/office/powerpoint/2010/main" val="9711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69CA-A8BE-4909-9F2F-D0C2E018BEBD}"/>
              </a:ext>
            </a:extLst>
          </p:cNvPr>
          <p:cNvSpPr>
            <a:spLocks noGrp="1"/>
          </p:cNvSpPr>
          <p:nvPr>
            <p:ph type="title"/>
          </p:nvPr>
        </p:nvSpPr>
        <p:spPr/>
        <p:txBody>
          <a:bodyPr/>
          <a:lstStyle/>
          <a:p>
            <a:pPr algn="r" rtl="1"/>
            <a:r>
              <a:rPr lang="fa-IR" dirty="0">
                <a:cs typeface="B Nazanin" panose="00000400000000000000" pitchFamily="2" charset="-78"/>
              </a:rPr>
              <a:t>مراحل تولید یک تور مجازی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10F5C987-5CFE-46E8-873F-FD8E5FE1FF27}"/>
              </a:ext>
            </a:extLst>
          </p:cNvPr>
          <p:cNvSpPr>
            <a:spLocks noGrp="1"/>
          </p:cNvSpPr>
          <p:nvPr>
            <p:ph idx="1"/>
          </p:nvPr>
        </p:nvSpPr>
        <p:spPr>
          <a:xfrm>
            <a:off x="1575582" y="1463041"/>
            <a:ext cx="6719667" cy="4219582"/>
          </a:xfrm>
        </p:spPr>
        <p:txBody>
          <a:bodyPr>
            <a:normAutofit/>
          </a:bodyPr>
          <a:lstStyle/>
          <a:p>
            <a:pPr algn="r" rtl="1"/>
            <a:r>
              <a:rPr lang="fa-IR" dirty="0">
                <a:cs typeface="B Nazanin" panose="00000400000000000000" pitchFamily="2" charset="-78"/>
              </a:rPr>
              <a:t>قرار دادن فایل آماده شده در فضا وب</a:t>
            </a:r>
          </a:p>
          <a:p>
            <a:pPr marL="0" indent="0" algn="r" rtl="1">
              <a:buNone/>
            </a:pPr>
            <a:r>
              <a:rPr lang="fa-IR" dirty="0">
                <a:cs typeface="B Nazanin" panose="00000400000000000000" pitchFamily="2" charset="-78"/>
              </a:rPr>
              <a:t>   در فضای گوگل استریت </a:t>
            </a:r>
          </a:p>
          <a:p>
            <a:pPr marL="0" indent="0" algn="r" rtl="1">
              <a:buNone/>
            </a:pPr>
            <a:r>
              <a:rPr lang="fa-IR" dirty="0">
                <a:cs typeface="B Nazanin" panose="00000400000000000000" pitchFamily="2" charset="-78"/>
              </a:rPr>
              <a:t>  </a:t>
            </a:r>
          </a:p>
        </p:txBody>
      </p:sp>
      <p:pic>
        <p:nvPicPr>
          <p:cNvPr id="6" name="Picture 5">
            <a:extLst>
              <a:ext uri="{FF2B5EF4-FFF2-40B4-BE49-F238E27FC236}">
                <a16:creationId xmlns:a16="http://schemas.microsoft.com/office/drawing/2014/main" id="{EB3E2368-780E-44AF-8CC9-A65FBCC8DA84}"/>
              </a:ext>
            </a:extLst>
          </p:cNvPr>
          <p:cNvPicPr>
            <a:picLocks noChangeAspect="1"/>
          </p:cNvPicPr>
          <p:nvPr/>
        </p:nvPicPr>
        <p:blipFill rotWithShape="1">
          <a:blip r:embed="rId2"/>
          <a:srcRect t="7657" b="5119"/>
          <a:stretch/>
        </p:blipFill>
        <p:spPr>
          <a:xfrm>
            <a:off x="848751" y="2343001"/>
            <a:ext cx="7934178" cy="3890889"/>
          </a:xfrm>
          <a:prstGeom prst="rect">
            <a:avLst/>
          </a:prstGeom>
        </p:spPr>
      </p:pic>
    </p:spTree>
    <p:extLst>
      <p:ext uri="{BB962C8B-B14F-4D97-AF65-F5344CB8AC3E}">
        <p14:creationId xmlns:p14="http://schemas.microsoft.com/office/powerpoint/2010/main" val="2246709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69CA-A8BE-4909-9F2F-D0C2E018BEBD}"/>
              </a:ext>
            </a:extLst>
          </p:cNvPr>
          <p:cNvSpPr>
            <a:spLocks noGrp="1"/>
          </p:cNvSpPr>
          <p:nvPr>
            <p:ph type="title"/>
          </p:nvPr>
        </p:nvSpPr>
        <p:spPr/>
        <p:txBody>
          <a:bodyPr/>
          <a:lstStyle/>
          <a:p>
            <a:pPr algn="r" rtl="1"/>
            <a:r>
              <a:rPr lang="fa-IR" dirty="0">
                <a:cs typeface="B Nazanin" panose="00000400000000000000" pitchFamily="2" charset="-78"/>
              </a:rPr>
              <a:t>مراحل تولید یک تور مجازی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10F5C987-5CFE-46E8-873F-FD8E5FE1FF27}"/>
              </a:ext>
            </a:extLst>
          </p:cNvPr>
          <p:cNvSpPr>
            <a:spLocks noGrp="1"/>
          </p:cNvSpPr>
          <p:nvPr>
            <p:ph idx="1"/>
          </p:nvPr>
        </p:nvSpPr>
        <p:spPr>
          <a:xfrm>
            <a:off x="1575582" y="1463041"/>
            <a:ext cx="6719667" cy="4219582"/>
          </a:xfrm>
        </p:spPr>
        <p:txBody>
          <a:bodyPr>
            <a:normAutofit/>
          </a:bodyPr>
          <a:lstStyle/>
          <a:p>
            <a:pPr algn="r" rtl="1"/>
            <a:r>
              <a:rPr lang="fa-IR" dirty="0">
                <a:cs typeface="B Nazanin" panose="00000400000000000000" pitchFamily="2" charset="-78"/>
              </a:rPr>
              <a:t>قرار دادن فایل آماده شده در فضا وب</a:t>
            </a:r>
          </a:p>
          <a:p>
            <a:pPr marL="0" indent="0" algn="r" rtl="1">
              <a:buNone/>
            </a:pPr>
            <a:r>
              <a:rPr lang="fa-IR" dirty="0">
                <a:cs typeface="B Nazanin" panose="00000400000000000000" pitchFamily="2" charset="-78"/>
              </a:rPr>
              <a:t>   در فضای گوگل استریت </a:t>
            </a:r>
            <a:r>
              <a:rPr lang="en-US" dirty="0">
                <a:cs typeface="B Nazanin" panose="00000400000000000000" pitchFamily="2" charset="-78"/>
              </a:rPr>
              <a:t>https://maps.google.com/localguides/</a:t>
            </a:r>
            <a:endParaRPr lang="fa-IR" dirty="0">
              <a:cs typeface="B Nazanin" panose="00000400000000000000" pitchFamily="2" charset="-78"/>
            </a:endParaRPr>
          </a:p>
          <a:p>
            <a:pPr marL="0" indent="0" algn="r" rtl="1">
              <a:buNone/>
            </a:pPr>
            <a:r>
              <a:rPr lang="fa-IR" dirty="0">
                <a:cs typeface="B Nazanin" panose="00000400000000000000" pitchFamily="2" charset="-78"/>
              </a:rPr>
              <a:t>  </a:t>
            </a:r>
          </a:p>
        </p:txBody>
      </p:sp>
      <p:pic>
        <p:nvPicPr>
          <p:cNvPr id="6" name="Picture 5">
            <a:extLst>
              <a:ext uri="{FF2B5EF4-FFF2-40B4-BE49-F238E27FC236}">
                <a16:creationId xmlns:a16="http://schemas.microsoft.com/office/drawing/2014/main" id="{7FF134BC-91EF-4423-AB9B-5E361E14B043}"/>
              </a:ext>
            </a:extLst>
          </p:cNvPr>
          <p:cNvPicPr>
            <a:picLocks noChangeAspect="1"/>
          </p:cNvPicPr>
          <p:nvPr/>
        </p:nvPicPr>
        <p:blipFill rotWithShape="1">
          <a:blip r:embed="rId2"/>
          <a:srcRect l="-462" t="12300" r="462" b="5624"/>
          <a:stretch/>
        </p:blipFill>
        <p:spPr>
          <a:xfrm>
            <a:off x="403273" y="2386496"/>
            <a:ext cx="8337453" cy="3847394"/>
          </a:xfrm>
          <a:prstGeom prst="rect">
            <a:avLst/>
          </a:prstGeom>
        </p:spPr>
      </p:pic>
    </p:spTree>
    <p:extLst>
      <p:ext uri="{BB962C8B-B14F-4D97-AF65-F5344CB8AC3E}">
        <p14:creationId xmlns:p14="http://schemas.microsoft.com/office/powerpoint/2010/main" val="1808072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69CA-A8BE-4909-9F2F-D0C2E018BEBD}"/>
              </a:ext>
            </a:extLst>
          </p:cNvPr>
          <p:cNvSpPr>
            <a:spLocks noGrp="1"/>
          </p:cNvSpPr>
          <p:nvPr>
            <p:ph type="title"/>
          </p:nvPr>
        </p:nvSpPr>
        <p:spPr/>
        <p:txBody>
          <a:bodyPr/>
          <a:lstStyle/>
          <a:p>
            <a:pPr algn="r" rtl="1"/>
            <a:r>
              <a:rPr lang="fa-IR" dirty="0">
                <a:cs typeface="B Nazanin" panose="00000400000000000000" pitchFamily="2" charset="-78"/>
              </a:rPr>
              <a:t>مراحل تولید یک تور مجازی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10F5C987-5CFE-46E8-873F-FD8E5FE1FF27}"/>
              </a:ext>
            </a:extLst>
          </p:cNvPr>
          <p:cNvSpPr>
            <a:spLocks noGrp="1"/>
          </p:cNvSpPr>
          <p:nvPr>
            <p:ph idx="1"/>
          </p:nvPr>
        </p:nvSpPr>
        <p:spPr>
          <a:xfrm>
            <a:off x="609600" y="1463041"/>
            <a:ext cx="7685649" cy="4219582"/>
          </a:xfrm>
        </p:spPr>
        <p:txBody>
          <a:bodyPr>
            <a:normAutofit/>
          </a:bodyPr>
          <a:lstStyle/>
          <a:p>
            <a:pPr algn="r" rtl="1"/>
            <a:r>
              <a:rPr lang="fa-IR" dirty="0">
                <a:cs typeface="B Nazanin" panose="00000400000000000000" pitchFamily="2" charset="-78"/>
              </a:rPr>
              <a:t>قرار دادن فایل آماده شده در فضا وب</a:t>
            </a:r>
          </a:p>
          <a:p>
            <a:pPr marL="0" indent="0" algn="r" rtl="1">
              <a:buNone/>
            </a:pPr>
            <a:r>
              <a:rPr lang="fa-IR" dirty="0">
                <a:cs typeface="B Nazanin" panose="00000400000000000000" pitchFamily="2" charset="-78"/>
              </a:rPr>
              <a:t>   در فضای یوتیوب  </a:t>
            </a:r>
            <a:r>
              <a:rPr lang="en-US" dirty="0">
                <a:cs typeface="B Nazanin" panose="00000400000000000000" pitchFamily="2" charset="-78"/>
              </a:rPr>
              <a:t>https://www.youtube.com/watch?v=QNGSxrZT7YI&amp;t=8s</a:t>
            </a:r>
            <a:endParaRPr lang="fa-IR" dirty="0">
              <a:cs typeface="B Nazanin" panose="00000400000000000000" pitchFamily="2" charset="-78"/>
            </a:endParaRPr>
          </a:p>
        </p:txBody>
      </p:sp>
      <p:pic>
        <p:nvPicPr>
          <p:cNvPr id="5" name="Picture 4">
            <a:extLst>
              <a:ext uri="{FF2B5EF4-FFF2-40B4-BE49-F238E27FC236}">
                <a16:creationId xmlns:a16="http://schemas.microsoft.com/office/drawing/2014/main" id="{7395C9FE-6516-4D68-9AF7-7A178519B7B2}"/>
              </a:ext>
            </a:extLst>
          </p:cNvPr>
          <p:cNvPicPr>
            <a:picLocks noChangeAspect="1"/>
          </p:cNvPicPr>
          <p:nvPr/>
        </p:nvPicPr>
        <p:blipFill rotWithShape="1">
          <a:blip r:embed="rId2"/>
          <a:srcRect l="36744" t="13841" r="2128" b="6804"/>
          <a:stretch/>
        </p:blipFill>
        <p:spPr>
          <a:xfrm>
            <a:off x="1978855" y="2546253"/>
            <a:ext cx="5589563" cy="4079631"/>
          </a:xfrm>
          <a:prstGeom prst="rect">
            <a:avLst/>
          </a:prstGeom>
        </p:spPr>
      </p:pic>
    </p:spTree>
    <p:extLst>
      <p:ext uri="{BB962C8B-B14F-4D97-AF65-F5344CB8AC3E}">
        <p14:creationId xmlns:p14="http://schemas.microsoft.com/office/powerpoint/2010/main" val="271932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59F5-3AC8-45C3-A6D6-C705E60165FC}"/>
              </a:ext>
            </a:extLst>
          </p:cNvPr>
          <p:cNvSpPr>
            <a:spLocks noGrp="1"/>
          </p:cNvSpPr>
          <p:nvPr>
            <p:ph type="title"/>
          </p:nvPr>
        </p:nvSpPr>
        <p:spPr/>
        <p:txBody>
          <a:bodyPr/>
          <a:lstStyle/>
          <a:p>
            <a:pPr algn="ctr" rtl="1"/>
            <a:r>
              <a:rPr lang="fa-IR" b="1" dirty="0">
                <a:cs typeface="B Nazanin" panose="00000400000000000000" pitchFamily="2" charset="-78"/>
              </a:rPr>
              <a:t>دوره عالی گردشگری هوشمند</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id="{7ABD006C-4376-4072-9DA4-674D4EBB2158}"/>
              </a:ext>
            </a:extLst>
          </p:cNvPr>
          <p:cNvSpPr>
            <a:spLocks noGrp="1"/>
          </p:cNvSpPr>
          <p:nvPr>
            <p:ph idx="1"/>
          </p:nvPr>
        </p:nvSpPr>
        <p:spPr>
          <a:xfrm>
            <a:off x="1942415" y="1540189"/>
            <a:ext cx="6591985" cy="3777622"/>
          </a:xfrm>
        </p:spPr>
        <p:txBody>
          <a:bodyPr/>
          <a:lstStyle/>
          <a:p>
            <a:pPr algn="r" rtl="1"/>
            <a:r>
              <a:rPr lang="fa-IR" sz="2800" b="1" dirty="0">
                <a:cs typeface="B Nazanin" panose="00000400000000000000" pitchFamily="2" charset="-78"/>
              </a:rPr>
              <a:t>معرفی اجمالی واقعیت مجازی</a:t>
            </a:r>
          </a:p>
          <a:p>
            <a:pPr marL="0" indent="0" algn="just" rtl="1">
              <a:buNone/>
            </a:pPr>
            <a:r>
              <a:rPr lang="fa-IR" dirty="0">
                <a:cs typeface="B Nazanin" panose="00000400000000000000" pitchFamily="2" charset="-78"/>
              </a:rPr>
              <a:t> </a:t>
            </a:r>
            <a:r>
              <a:rPr lang="fa-IR" b="1" i="0" dirty="0">
                <a:solidFill>
                  <a:srgbClr val="222222"/>
                </a:solidFill>
                <a:effectLst/>
                <a:latin typeface="Iran Sans - Regular"/>
                <a:cs typeface="B Nazanin" panose="00000400000000000000" pitchFamily="2" charset="-78"/>
              </a:rPr>
              <a:t>واقعیت مجازی</a:t>
            </a:r>
            <a:r>
              <a:rPr lang="fa-IR" b="0" i="0" dirty="0">
                <a:solidFill>
                  <a:srgbClr val="222222"/>
                </a:solidFill>
                <a:effectLst/>
                <a:latin typeface="Iran Sans - Regular"/>
                <a:cs typeface="B Nazanin" panose="00000400000000000000" pitchFamily="2" charset="-78"/>
              </a:rPr>
              <a:t> یک دنیای سه بعدی کاملا باورپذیر و تعاملی است که امکان تجربه‌ی متفاوتی را خلق می‌کند. این فناوری حس حضور فیزیکی و روانی را در یک دنیای مجازی ایجاد کرده و امکان شبیه‌سازی انواع فضاها را فراهم می‌کند.</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id="{47B00409-6857-4EF2-A694-9327F08F1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613" y="3457429"/>
            <a:ext cx="5317588" cy="2991143"/>
          </a:xfrm>
          <a:prstGeom prst="rect">
            <a:avLst/>
          </a:prstGeom>
        </p:spPr>
      </p:pic>
    </p:spTree>
    <p:extLst>
      <p:ext uri="{BB962C8B-B14F-4D97-AF65-F5344CB8AC3E}">
        <p14:creationId xmlns:p14="http://schemas.microsoft.com/office/powerpoint/2010/main" val="3498627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69CA-A8BE-4909-9F2F-D0C2E018BEBD}"/>
              </a:ext>
            </a:extLst>
          </p:cNvPr>
          <p:cNvSpPr>
            <a:spLocks noGrp="1"/>
          </p:cNvSpPr>
          <p:nvPr>
            <p:ph type="title"/>
          </p:nvPr>
        </p:nvSpPr>
        <p:spPr/>
        <p:txBody>
          <a:bodyPr/>
          <a:lstStyle/>
          <a:p>
            <a:pPr algn="r" rtl="1"/>
            <a:r>
              <a:rPr lang="fa-IR" dirty="0">
                <a:cs typeface="B Nazanin" panose="00000400000000000000" pitchFamily="2" charset="-78"/>
              </a:rPr>
              <a:t>مراحل تولید یک تور مجازی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10F5C987-5CFE-46E8-873F-FD8E5FE1FF27}"/>
              </a:ext>
            </a:extLst>
          </p:cNvPr>
          <p:cNvSpPr>
            <a:spLocks noGrp="1"/>
          </p:cNvSpPr>
          <p:nvPr>
            <p:ph idx="1"/>
          </p:nvPr>
        </p:nvSpPr>
        <p:spPr>
          <a:xfrm>
            <a:off x="1575582" y="1463041"/>
            <a:ext cx="6719667" cy="4219582"/>
          </a:xfrm>
        </p:spPr>
        <p:txBody>
          <a:bodyPr>
            <a:normAutofit/>
          </a:bodyPr>
          <a:lstStyle/>
          <a:p>
            <a:pPr algn="r" rtl="1"/>
            <a:r>
              <a:rPr lang="fa-IR" dirty="0">
                <a:cs typeface="B Nazanin" panose="00000400000000000000" pitchFamily="2" charset="-78"/>
              </a:rPr>
              <a:t>هاست سایت یا اپلیکیشن های طراحی شده</a:t>
            </a:r>
            <a:endParaRPr lang="en-US" dirty="0">
              <a:cs typeface="B Nazanin" panose="00000400000000000000" pitchFamily="2" charset="-78"/>
            </a:endParaRPr>
          </a:p>
          <a:p>
            <a:pPr algn="r" rtl="1"/>
            <a:r>
              <a:rPr lang="fa-IR" dirty="0">
                <a:cs typeface="B Nazanin" panose="00000400000000000000" pitchFamily="2" charset="-78"/>
              </a:rPr>
              <a:t>به طور مثال : </a:t>
            </a:r>
          </a:p>
          <a:p>
            <a:pPr marL="0" indent="0" algn="r" rtl="1">
              <a:buNone/>
            </a:pPr>
            <a:r>
              <a:rPr lang="fa-IR" dirty="0">
                <a:cs typeface="B Nazanin" panose="00000400000000000000" pitchFamily="2" charset="-78"/>
              </a:rPr>
              <a:t>                                     سایت </a:t>
            </a:r>
            <a:r>
              <a:rPr lang="en-US" dirty="0">
                <a:cs typeface="B Nazanin" panose="00000400000000000000" pitchFamily="2" charset="-78"/>
                <a:hlinkClick r:id="rId2"/>
              </a:rPr>
              <a:t>360.yarfile.com</a:t>
            </a:r>
            <a:endParaRPr lang="fa-IR" dirty="0">
              <a:cs typeface="B Nazanin" panose="00000400000000000000" pitchFamily="2" charset="-78"/>
            </a:endParaRPr>
          </a:p>
          <a:p>
            <a:pPr marL="0" indent="0" algn="r" rtl="1">
              <a:buNone/>
            </a:pPr>
            <a:endParaRPr lang="fa-IR" dirty="0">
              <a:cs typeface="B Nazanin" panose="00000400000000000000" pitchFamily="2" charset="-78"/>
            </a:endParaRPr>
          </a:p>
        </p:txBody>
      </p:sp>
      <p:pic>
        <p:nvPicPr>
          <p:cNvPr id="6" name="Picture 5">
            <a:extLst>
              <a:ext uri="{FF2B5EF4-FFF2-40B4-BE49-F238E27FC236}">
                <a16:creationId xmlns:a16="http://schemas.microsoft.com/office/drawing/2014/main" id="{A1018147-D582-41FB-B92B-B06348DF6905}"/>
              </a:ext>
            </a:extLst>
          </p:cNvPr>
          <p:cNvPicPr>
            <a:picLocks noChangeAspect="1"/>
          </p:cNvPicPr>
          <p:nvPr/>
        </p:nvPicPr>
        <p:blipFill>
          <a:blip r:embed="rId3"/>
          <a:stretch>
            <a:fillRect/>
          </a:stretch>
        </p:blipFill>
        <p:spPr>
          <a:xfrm>
            <a:off x="1945201" y="2910882"/>
            <a:ext cx="5910454" cy="3323008"/>
          </a:xfrm>
          <a:prstGeom prst="rect">
            <a:avLst/>
          </a:prstGeom>
        </p:spPr>
      </p:pic>
    </p:spTree>
    <p:extLst>
      <p:ext uri="{BB962C8B-B14F-4D97-AF65-F5344CB8AC3E}">
        <p14:creationId xmlns:p14="http://schemas.microsoft.com/office/powerpoint/2010/main" val="4050452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3EA6-AB4D-4748-BF08-6DD316792AF5}"/>
              </a:ext>
            </a:extLst>
          </p:cNvPr>
          <p:cNvSpPr>
            <a:spLocks noGrp="1"/>
          </p:cNvSpPr>
          <p:nvPr>
            <p:ph type="title"/>
          </p:nvPr>
        </p:nvSpPr>
        <p:spPr/>
        <p:txBody>
          <a:bodyPr/>
          <a:lstStyle/>
          <a:p>
            <a:pPr algn="r" rtl="1"/>
            <a:r>
              <a:rPr lang="fa-IR" dirty="0">
                <a:cs typeface="B Nazanin" panose="00000400000000000000" pitchFamily="2" charset="-78"/>
              </a:rPr>
              <a:t>امکانات قابل نمایش در تور مجازی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1EDF9303-3379-434F-8E65-44C2BA836996}"/>
              </a:ext>
            </a:extLst>
          </p:cNvPr>
          <p:cNvSpPr>
            <a:spLocks noGrp="1"/>
          </p:cNvSpPr>
          <p:nvPr>
            <p:ph idx="1"/>
          </p:nvPr>
        </p:nvSpPr>
        <p:spPr/>
        <p:txBody>
          <a:bodyPr/>
          <a:lstStyle/>
          <a:p>
            <a:pPr algn="r" rtl="1"/>
            <a:r>
              <a:rPr lang="fa-IR" dirty="0">
                <a:cs typeface="B Nazanin" panose="00000400000000000000" pitchFamily="2" charset="-78"/>
              </a:rPr>
              <a:t>حرکت کردن در محیط به صورت پیوسته ای یا به صورت نقطه ای</a:t>
            </a:r>
          </a:p>
          <a:p>
            <a:pPr algn="r" rtl="1"/>
            <a:r>
              <a:rPr lang="fa-IR" dirty="0">
                <a:cs typeface="B Nazanin" panose="00000400000000000000" pitchFamily="2" charset="-78"/>
              </a:rPr>
              <a:t>صدا گذاری </a:t>
            </a:r>
          </a:p>
          <a:p>
            <a:pPr algn="r" rtl="1"/>
            <a:r>
              <a:rPr lang="fa-IR" dirty="0">
                <a:cs typeface="B Nazanin" panose="00000400000000000000" pitchFamily="2" charset="-78"/>
              </a:rPr>
              <a:t>پخش فیلم</a:t>
            </a:r>
          </a:p>
          <a:p>
            <a:pPr algn="r" rtl="1"/>
            <a:r>
              <a:rPr lang="fa-IR" dirty="0">
                <a:cs typeface="B Nazanin" panose="00000400000000000000" pitchFamily="2" charset="-78"/>
              </a:rPr>
              <a:t>گالری عکس</a:t>
            </a:r>
          </a:p>
          <a:p>
            <a:pPr algn="r" rtl="1"/>
            <a:r>
              <a:rPr lang="fa-IR" dirty="0">
                <a:cs typeface="B Nazanin" panose="00000400000000000000" pitchFamily="2" charset="-78"/>
              </a:rPr>
              <a:t>اضافه کردن توضیحات هم به صورت عکس و نوشته</a:t>
            </a:r>
          </a:p>
        </p:txBody>
      </p:sp>
    </p:spTree>
    <p:extLst>
      <p:ext uri="{BB962C8B-B14F-4D97-AF65-F5344CB8AC3E}">
        <p14:creationId xmlns:p14="http://schemas.microsoft.com/office/powerpoint/2010/main" val="1123802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10EE0-CDE6-4292-AE44-4C8D32511270}"/>
              </a:ext>
            </a:extLst>
          </p:cNvPr>
          <p:cNvSpPr>
            <a:spLocks noGrp="1"/>
          </p:cNvSpPr>
          <p:nvPr>
            <p:ph type="title"/>
          </p:nvPr>
        </p:nvSpPr>
        <p:spPr>
          <a:xfrm>
            <a:off x="1565373" y="2649857"/>
            <a:ext cx="6382873" cy="1401638"/>
          </a:xfrm>
        </p:spPr>
        <p:txBody>
          <a:bodyPr>
            <a:normAutofit fontScale="90000"/>
          </a:bodyPr>
          <a:lstStyle/>
          <a:p>
            <a:pPr algn="ctr"/>
            <a:r>
              <a:rPr lang="fa-IR" dirty="0">
                <a:cs typeface="B Nazanin" panose="00000400000000000000" pitchFamily="2" charset="-78"/>
              </a:rPr>
              <a:t>با تشکر </a:t>
            </a:r>
            <a:br>
              <a:rPr lang="fa-IR" dirty="0">
                <a:cs typeface="B Nazanin" panose="00000400000000000000" pitchFamily="2" charset="-78"/>
              </a:rPr>
            </a:br>
            <a:r>
              <a:rPr lang="fa-IR" dirty="0">
                <a:cs typeface="B Nazanin" panose="00000400000000000000" pitchFamily="2" charset="-78"/>
              </a:rPr>
              <a:t>موفق و پیروز باشید</a:t>
            </a:r>
            <a:br>
              <a:rPr lang="fa-IR" dirty="0">
                <a:cs typeface="B Nazanin" panose="00000400000000000000" pitchFamily="2" charset="-78"/>
              </a:rPr>
            </a:br>
            <a:r>
              <a:rPr lang="fa-IR" dirty="0">
                <a:cs typeface="B Nazanin" panose="00000400000000000000" pitchFamily="2" charset="-78"/>
              </a:rPr>
              <a:t>زمستان 1401</a:t>
            </a:r>
            <a:endParaRPr lang="en-US" dirty="0">
              <a:cs typeface="B Nazanin" panose="00000400000000000000" pitchFamily="2" charset="-78"/>
            </a:endParaRPr>
          </a:p>
        </p:txBody>
      </p:sp>
    </p:spTree>
    <p:extLst>
      <p:ext uri="{BB962C8B-B14F-4D97-AF65-F5344CB8AC3E}">
        <p14:creationId xmlns:p14="http://schemas.microsoft.com/office/powerpoint/2010/main" val="2096120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1798-0BB8-4BDE-99CB-86FF8B405221}"/>
              </a:ext>
            </a:extLst>
          </p:cNvPr>
          <p:cNvSpPr>
            <a:spLocks noGrp="1"/>
          </p:cNvSpPr>
          <p:nvPr>
            <p:ph type="title"/>
          </p:nvPr>
        </p:nvSpPr>
        <p:spPr/>
        <p:txBody>
          <a:bodyPr/>
          <a:lstStyle/>
          <a:p>
            <a:pPr algn="r" rtl="1"/>
            <a:r>
              <a:rPr lang="fa-IR" dirty="0">
                <a:cs typeface="B Nazanin" panose="00000400000000000000" pitchFamily="2" charset="-78"/>
              </a:rPr>
              <a:t>انواع واقعیت مجازی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20887C72-BB02-40CC-8494-8D2FE462FE83}"/>
              </a:ext>
            </a:extLst>
          </p:cNvPr>
          <p:cNvSpPr>
            <a:spLocks noGrp="1"/>
          </p:cNvSpPr>
          <p:nvPr>
            <p:ph idx="1"/>
          </p:nvPr>
        </p:nvSpPr>
        <p:spPr>
          <a:xfrm>
            <a:off x="1945201" y="1641231"/>
            <a:ext cx="6591985" cy="3777622"/>
          </a:xfrm>
        </p:spPr>
        <p:txBody>
          <a:bodyPr/>
          <a:lstStyle/>
          <a:p>
            <a:pPr algn="r" rtl="1"/>
            <a:r>
              <a:rPr lang="fa-IR" b="1" dirty="0">
                <a:cs typeface="B Nazanin" panose="00000400000000000000" pitchFamily="2" charset="-78"/>
              </a:rPr>
              <a:t>واقعیت کاملا شناور (</a:t>
            </a:r>
            <a:r>
              <a:rPr lang="en-US" b="1" dirty="0">
                <a:cs typeface="B Nazanin" panose="00000400000000000000" pitchFamily="2" charset="-78"/>
              </a:rPr>
              <a:t>FULLY IMMERSIVE SIMULATION</a:t>
            </a:r>
            <a:r>
              <a:rPr lang="fa-IR" b="1" dirty="0">
                <a:cs typeface="B Nazanin" panose="00000400000000000000" pitchFamily="2" charset="-78"/>
              </a:rPr>
              <a:t>)</a:t>
            </a:r>
          </a:p>
          <a:p>
            <a:pPr marL="0" indent="0" algn="just" rtl="1">
              <a:buNone/>
            </a:pPr>
            <a:r>
              <a:rPr lang="fa-IR" dirty="0">
                <a:cs typeface="B Nazanin" panose="00000400000000000000" pitchFamily="2" charset="-78"/>
              </a:rPr>
              <a:t>واقعیت مجازی نوع کاملا شناور، تجربه‌ی کاملی را برای کاربر به‌همراه دارد. به‌طور معمول در این نوع، کاربر فراموش می‌کند که جهانی که در آن قرار گرفته، واقعی نیست. از این نوع واقعیت‌های مجازی، بیشتر در سرگرمی‌ها و بازی‌ها استفاده می‌شود که البته به یک کامپیوتر با قدرت پردازشی بالا نیاز دارند. سیستم با ردیابی حرکات ورودی از سمت کاربر و به کمک هدست و دسته‌های بازی و گاهی اوقات لباس‌های مخصوص واقعیت مجازی، آن‌ها را پردازش می‌کند. مانند برنامه </a:t>
            </a:r>
            <a:r>
              <a:rPr lang="en-US" dirty="0">
                <a:cs typeface="B Nazanin" panose="00000400000000000000" pitchFamily="2" charset="-78"/>
              </a:rPr>
              <a:t>VR Chat</a:t>
            </a:r>
            <a:r>
              <a:rPr lang="fa-IR" dirty="0">
                <a:cs typeface="B Nazanin" panose="00000400000000000000" pitchFamily="2" charset="-78"/>
              </a:rPr>
              <a:t>.</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id="{9996EC05-B5D3-4E68-888C-DD827420E35F}"/>
              </a:ext>
            </a:extLst>
          </p:cNvPr>
          <p:cNvPicPr>
            <a:picLocks noChangeAspect="1"/>
          </p:cNvPicPr>
          <p:nvPr/>
        </p:nvPicPr>
        <p:blipFill rotWithShape="1">
          <a:blip r:embed="rId2">
            <a:extLst>
              <a:ext uri="{28A0092B-C50C-407E-A947-70E740481C1C}">
                <a14:useLocalDpi xmlns:a14="http://schemas.microsoft.com/office/drawing/2010/main" val="0"/>
              </a:ext>
            </a:extLst>
          </a:blip>
          <a:srcRect b="10307"/>
          <a:stretch/>
        </p:blipFill>
        <p:spPr>
          <a:xfrm>
            <a:off x="2813538" y="4033865"/>
            <a:ext cx="4220308" cy="2365807"/>
          </a:xfrm>
          <a:prstGeom prst="rect">
            <a:avLst/>
          </a:prstGeom>
        </p:spPr>
      </p:pic>
    </p:spTree>
    <p:extLst>
      <p:ext uri="{BB962C8B-B14F-4D97-AF65-F5344CB8AC3E}">
        <p14:creationId xmlns:p14="http://schemas.microsoft.com/office/powerpoint/2010/main" val="955993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1798-0BB8-4BDE-99CB-86FF8B405221}"/>
              </a:ext>
            </a:extLst>
          </p:cNvPr>
          <p:cNvSpPr>
            <a:spLocks noGrp="1"/>
          </p:cNvSpPr>
          <p:nvPr>
            <p:ph type="title"/>
          </p:nvPr>
        </p:nvSpPr>
        <p:spPr/>
        <p:txBody>
          <a:bodyPr/>
          <a:lstStyle/>
          <a:p>
            <a:pPr algn="r" rtl="1"/>
            <a:r>
              <a:rPr lang="fa-IR" dirty="0">
                <a:cs typeface="B Nazanin" panose="00000400000000000000" pitchFamily="2" charset="-78"/>
              </a:rPr>
              <a:t>انواع واقعیت مجازی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20887C72-BB02-40CC-8494-8D2FE462FE83}"/>
              </a:ext>
            </a:extLst>
          </p:cNvPr>
          <p:cNvSpPr>
            <a:spLocks noGrp="1"/>
          </p:cNvSpPr>
          <p:nvPr>
            <p:ph idx="1"/>
          </p:nvPr>
        </p:nvSpPr>
        <p:spPr>
          <a:xfrm>
            <a:off x="1945201" y="1641231"/>
            <a:ext cx="6591985" cy="3777622"/>
          </a:xfrm>
        </p:spPr>
        <p:txBody>
          <a:bodyPr/>
          <a:lstStyle/>
          <a:p>
            <a:pPr algn="r" rtl="1"/>
            <a:r>
              <a:rPr lang="fa-IR" b="1" dirty="0">
                <a:cs typeface="B Nazanin" panose="00000400000000000000" pitchFamily="2" charset="-78"/>
              </a:rPr>
              <a:t>واقعیت نیمه شناور ( </a:t>
            </a:r>
            <a:r>
              <a:rPr lang="en-US" b="1" dirty="0">
                <a:cs typeface="B Nazanin" panose="00000400000000000000" pitchFamily="2" charset="-78"/>
              </a:rPr>
              <a:t>SEMI IMMERSIVE SIMULATION</a:t>
            </a:r>
            <a:r>
              <a:rPr lang="fa-IR" b="1" dirty="0">
                <a:cs typeface="B Nazanin" panose="00000400000000000000" pitchFamily="2" charset="-78"/>
              </a:rPr>
              <a:t>)</a:t>
            </a:r>
          </a:p>
          <a:p>
            <a:pPr marL="0" indent="0" algn="just" rtl="1">
              <a:buNone/>
            </a:pPr>
            <a:r>
              <a:rPr lang="fa-IR" dirty="0">
                <a:cs typeface="B Nazanin" panose="00000400000000000000" pitchFamily="2" charset="-78"/>
              </a:rPr>
              <a:t>     واقعیت مجازی نوع نیمه‌شناور، بیشتر در حوزه آموزش با کمک شبیه‌سازی استفاده می‌شود. برای مثال، در آموزش مقدماتی خلبان‌ها برای شبیه‌سازی پرواز. واقعیت نیمه شناور نیازمند یک سخت‌افزار با صفحه‌ نمایش بزرگ همراه با لوازم جانبی دیگر مثل هدفون، جوی استیک و… است. در این نوع واقعیت مجازی، انسان با وجود شبیه‌سازی دنیای مجازی، هنوز به تفاوت میان </a:t>
            </a:r>
            <a:r>
              <a:rPr lang="en-US" dirty="0">
                <a:cs typeface="B Nazanin" panose="00000400000000000000" pitchFamily="2" charset="-78"/>
              </a:rPr>
              <a:t>VR </a:t>
            </a:r>
            <a:r>
              <a:rPr lang="fa-IR" dirty="0">
                <a:cs typeface="B Nazanin" panose="00000400000000000000" pitchFamily="2" charset="-78"/>
              </a:rPr>
              <a:t>و دنیای واقعی، آگاه است.</a:t>
            </a:r>
          </a:p>
        </p:txBody>
      </p:sp>
      <p:pic>
        <p:nvPicPr>
          <p:cNvPr id="6" name="Picture 5">
            <a:extLst>
              <a:ext uri="{FF2B5EF4-FFF2-40B4-BE49-F238E27FC236}">
                <a16:creationId xmlns:a16="http://schemas.microsoft.com/office/drawing/2014/main" id="{28F069D3-F62F-4845-87CA-4803919D3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178" y="3735437"/>
            <a:ext cx="3724079" cy="2435127"/>
          </a:xfrm>
          <a:prstGeom prst="rect">
            <a:avLst/>
          </a:prstGeom>
        </p:spPr>
      </p:pic>
    </p:spTree>
    <p:extLst>
      <p:ext uri="{BB962C8B-B14F-4D97-AF65-F5344CB8AC3E}">
        <p14:creationId xmlns:p14="http://schemas.microsoft.com/office/powerpoint/2010/main" val="619169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1798-0BB8-4BDE-99CB-86FF8B405221}"/>
              </a:ext>
            </a:extLst>
          </p:cNvPr>
          <p:cNvSpPr>
            <a:spLocks noGrp="1"/>
          </p:cNvSpPr>
          <p:nvPr>
            <p:ph type="title"/>
          </p:nvPr>
        </p:nvSpPr>
        <p:spPr/>
        <p:txBody>
          <a:bodyPr/>
          <a:lstStyle/>
          <a:p>
            <a:pPr algn="r" rtl="1"/>
            <a:r>
              <a:rPr lang="fa-IR" dirty="0">
                <a:cs typeface="B Nazanin" panose="00000400000000000000" pitchFamily="2" charset="-78"/>
              </a:rPr>
              <a:t>انواع واقعیت مجازی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20887C72-BB02-40CC-8494-8D2FE462FE83}"/>
              </a:ext>
            </a:extLst>
          </p:cNvPr>
          <p:cNvSpPr>
            <a:spLocks noGrp="1"/>
          </p:cNvSpPr>
          <p:nvPr>
            <p:ph idx="1"/>
          </p:nvPr>
        </p:nvSpPr>
        <p:spPr>
          <a:xfrm>
            <a:off x="1945201" y="1641231"/>
            <a:ext cx="6591985" cy="3777622"/>
          </a:xfrm>
        </p:spPr>
        <p:txBody>
          <a:bodyPr/>
          <a:lstStyle/>
          <a:p>
            <a:pPr algn="r" rtl="1"/>
            <a:r>
              <a:rPr lang="fa-IR" b="1" dirty="0">
                <a:cs typeface="B Nazanin" panose="00000400000000000000" pitchFamily="2" charset="-78"/>
              </a:rPr>
              <a:t>واقعیت غیر شناور (</a:t>
            </a:r>
            <a:r>
              <a:rPr lang="en-US" b="1" dirty="0">
                <a:cs typeface="B Nazanin" panose="00000400000000000000" pitchFamily="2" charset="-78"/>
              </a:rPr>
              <a:t>NON IMMERSIVE SIMULATION </a:t>
            </a:r>
            <a:r>
              <a:rPr lang="fa-IR" b="1" dirty="0">
                <a:cs typeface="B Nazanin" panose="00000400000000000000" pitchFamily="2" charset="-78"/>
              </a:rPr>
              <a:t>)</a:t>
            </a:r>
          </a:p>
          <a:p>
            <a:pPr marL="0" indent="0" algn="just" rtl="1">
              <a:buNone/>
            </a:pPr>
            <a:r>
              <a:rPr lang="fa-IR" dirty="0">
                <a:cs typeface="B Nazanin" panose="00000400000000000000" pitchFamily="2" charset="-78"/>
              </a:rPr>
              <a:t>    در این فناوری، کاربران در یک محیط فیزیکی حضور داشته و با یک محیط مجازی مثل بازی ویدئویی، سفر مجازی و گردشگری تعامل دارند. فناوری واقعیت مجازی غیر شناور، یک محیط مجازی کامپیوتری است که در آن کاربر به‌طور همزمان، از محیط فیزیکی خود، با خبر و کنترل می‌شود. بازی‌های ویدیویی، تورهای مجازی و مشاهده اماکن و طبیعت نمونه‌ی بارزی از واقعیت مجازی غیر شناور هستند. </a:t>
            </a:r>
          </a:p>
          <a:p>
            <a:pPr marL="0" indent="0" algn="just" rtl="1">
              <a:buNone/>
            </a:pPr>
            <a:r>
              <a:rPr lang="fa-IR" dirty="0">
                <a:cs typeface="B Nazanin" panose="00000400000000000000" pitchFamily="2" charset="-78"/>
              </a:rPr>
              <a:t>     </a:t>
            </a:r>
          </a:p>
        </p:txBody>
      </p:sp>
      <p:pic>
        <p:nvPicPr>
          <p:cNvPr id="5" name="Picture 4">
            <a:extLst>
              <a:ext uri="{FF2B5EF4-FFF2-40B4-BE49-F238E27FC236}">
                <a16:creationId xmlns:a16="http://schemas.microsoft.com/office/drawing/2014/main" id="{8E1A31D0-AB58-4187-9BBB-CB72AF09D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201" y="3530042"/>
            <a:ext cx="6137373" cy="3073504"/>
          </a:xfrm>
          <a:prstGeom prst="rect">
            <a:avLst/>
          </a:prstGeom>
        </p:spPr>
      </p:pic>
      <p:pic>
        <p:nvPicPr>
          <p:cNvPr id="7" name="Picture 6">
            <a:extLst>
              <a:ext uri="{FF2B5EF4-FFF2-40B4-BE49-F238E27FC236}">
                <a16:creationId xmlns:a16="http://schemas.microsoft.com/office/drawing/2014/main" id="{421D3453-0FB9-4987-9030-CA4183492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415" y="486622"/>
            <a:ext cx="3071472" cy="1087813"/>
          </a:xfrm>
          <a:prstGeom prst="rect">
            <a:avLst/>
          </a:prstGeom>
        </p:spPr>
      </p:pic>
    </p:spTree>
    <p:extLst>
      <p:ext uri="{BB962C8B-B14F-4D97-AF65-F5344CB8AC3E}">
        <p14:creationId xmlns:p14="http://schemas.microsoft.com/office/powerpoint/2010/main" val="3261383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2D1D-4190-43E2-8966-04E829111A0D}"/>
              </a:ext>
            </a:extLst>
          </p:cNvPr>
          <p:cNvSpPr>
            <a:spLocks noGrp="1"/>
          </p:cNvSpPr>
          <p:nvPr>
            <p:ph type="title"/>
          </p:nvPr>
        </p:nvSpPr>
        <p:spPr/>
        <p:txBody>
          <a:bodyPr/>
          <a:lstStyle/>
          <a:p>
            <a:pPr algn="r" rtl="1"/>
            <a:r>
              <a:rPr lang="fa-IR" dirty="0">
                <a:cs typeface="B Nazanin" panose="00000400000000000000" pitchFamily="2" charset="-78"/>
              </a:rPr>
              <a:t>واقعیت مجازی در حوزه گردشگری </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E3B8A5EE-3E21-4627-8648-7D38B337E4B0}"/>
              </a:ext>
            </a:extLst>
          </p:cNvPr>
          <p:cNvSpPr>
            <a:spLocks noGrp="1"/>
          </p:cNvSpPr>
          <p:nvPr>
            <p:ph idx="1"/>
          </p:nvPr>
        </p:nvSpPr>
        <p:spPr>
          <a:xfrm>
            <a:off x="1527860" y="1505243"/>
            <a:ext cx="6701739" cy="2307102"/>
          </a:xfrm>
        </p:spPr>
        <p:txBody>
          <a:bodyPr>
            <a:normAutofit/>
          </a:bodyPr>
          <a:lstStyle/>
          <a:p>
            <a:pPr algn="just" rtl="1"/>
            <a:r>
              <a:rPr lang="fa-IR" dirty="0">
                <a:cs typeface="B Nazanin" panose="00000400000000000000" pitchFamily="2" charset="-78"/>
              </a:rPr>
              <a:t>در حوزه گردشگری ایران بر اساس توانمندی و فضاهای بسیار جذاب و دیدنی اجرای سفر مجازی و تور مجازی یکی از بهترین گزینه هاست.</a:t>
            </a:r>
          </a:p>
          <a:p>
            <a:pPr algn="just" rtl="1"/>
            <a:r>
              <a:rPr lang="fa-IR" dirty="0">
                <a:cs typeface="B Nazanin" panose="00000400000000000000" pitchFamily="2" charset="-78"/>
              </a:rPr>
              <a:t> عکاسی 360 درجه از نقاط مختلف ایران و ساخت تور مجازی و ارائه آن بر روی گوگل مپ یکی از بهترین راه ها برای جذب مخاطب و بالا بردن رنک اماکن توریستی ایران بر روی فضای اینترنت و گوگل است که به طبع آن جذب توریست خارجی و داخلی را به همراه دارد.</a:t>
            </a:r>
          </a:p>
          <a:p>
            <a:pPr marL="0" indent="0" algn="just" rtl="1">
              <a:buNone/>
            </a:pPr>
            <a:r>
              <a:rPr lang="fa-IR" dirty="0"/>
              <a:t> </a:t>
            </a:r>
          </a:p>
        </p:txBody>
      </p:sp>
      <p:pic>
        <p:nvPicPr>
          <p:cNvPr id="6" name="Picture 5">
            <a:extLst>
              <a:ext uri="{FF2B5EF4-FFF2-40B4-BE49-F238E27FC236}">
                <a16:creationId xmlns:a16="http://schemas.microsoft.com/office/drawing/2014/main" id="{5804602A-EA3D-4FAD-9621-390A10BD9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042" y="3527474"/>
            <a:ext cx="4993152" cy="3084394"/>
          </a:xfrm>
          <a:prstGeom prst="rect">
            <a:avLst/>
          </a:prstGeom>
        </p:spPr>
      </p:pic>
    </p:spTree>
    <p:extLst>
      <p:ext uri="{BB962C8B-B14F-4D97-AF65-F5344CB8AC3E}">
        <p14:creationId xmlns:p14="http://schemas.microsoft.com/office/powerpoint/2010/main" val="1487954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C281-675C-4418-BF47-5E77240E07D7}"/>
              </a:ext>
            </a:extLst>
          </p:cNvPr>
          <p:cNvSpPr>
            <a:spLocks noGrp="1"/>
          </p:cNvSpPr>
          <p:nvPr>
            <p:ph type="title"/>
          </p:nvPr>
        </p:nvSpPr>
        <p:spPr>
          <a:xfrm>
            <a:off x="1945201" y="624110"/>
            <a:ext cx="6589199" cy="796727"/>
          </a:xfrm>
        </p:spPr>
        <p:txBody>
          <a:bodyPr>
            <a:normAutofit/>
          </a:bodyPr>
          <a:lstStyle/>
          <a:p>
            <a:pPr algn="r" rtl="1"/>
            <a:r>
              <a:rPr lang="fa-IR" sz="2800" b="1" dirty="0">
                <a:cs typeface="B Nazanin" panose="00000400000000000000" pitchFamily="2" charset="-78"/>
              </a:rPr>
              <a:t>نمونه اپلیکیشن های واقعیت های مجازی </a:t>
            </a:r>
            <a:endParaRPr lang="en-US" sz="2800" b="1" dirty="0">
              <a:cs typeface="B Nazanin" panose="00000400000000000000" pitchFamily="2" charset="-78"/>
            </a:endParaRPr>
          </a:p>
        </p:txBody>
      </p:sp>
      <p:sp>
        <p:nvSpPr>
          <p:cNvPr id="3" name="Content Placeholder 2">
            <a:extLst>
              <a:ext uri="{FF2B5EF4-FFF2-40B4-BE49-F238E27FC236}">
                <a16:creationId xmlns:a16="http://schemas.microsoft.com/office/drawing/2014/main" id="{60F3B08B-9FF3-41CE-B54A-1AA4864EC15F}"/>
              </a:ext>
            </a:extLst>
          </p:cNvPr>
          <p:cNvSpPr>
            <a:spLocks noGrp="1"/>
          </p:cNvSpPr>
          <p:nvPr>
            <p:ph idx="1"/>
          </p:nvPr>
        </p:nvSpPr>
        <p:spPr>
          <a:xfrm>
            <a:off x="1547446" y="1420837"/>
            <a:ext cx="6747803" cy="3777622"/>
          </a:xfrm>
        </p:spPr>
        <p:txBody>
          <a:bodyPr/>
          <a:lstStyle/>
          <a:p>
            <a:pPr algn="just" rtl="1"/>
            <a:r>
              <a:rPr lang="fa-IR" b="1" dirty="0">
                <a:cs typeface="B Nazanin" panose="00000400000000000000" pitchFamily="2" charset="-78"/>
              </a:rPr>
              <a:t>اپلیکیشن </a:t>
            </a:r>
            <a:r>
              <a:rPr lang="en-US" b="1" dirty="0">
                <a:cs typeface="B Nazanin" panose="00000400000000000000" pitchFamily="2" charset="-78"/>
                <a:hlinkClick r:id="rId2"/>
              </a:rPr>
              <a:t>Google Cardboard</a:t>
            </a:r>
            <a:endParaRPr lang="fa-IR" b="1" dirty="0">
              <a:cs typeface="B Nazanin" panose="00000400000000000000" pitchFamily="2" charset="-78"/>
            </a:endParaRPr>
          </a:p>
          <a:p>
            <a:pPr algn="just" rtl="1"/>
            <a:r>
              <a:rPr lang="fa-IR" dirty="0">
                <a:cs typeface="B Nazanin" panose="00000400000000000000" pitchFamily="2" charset="-78"/>
              </a:rPr>
              <a:t>این برنامه هم اکنون به صورت رایگان در اختیار کاربران قرار گرفته است و دارای چندین بخش درون برنامه ای از جمله نقشه گوگل می باشد که به وسیله آن می توانید به نقاط مختلف جهان و آن هم به صورت ۳۶۰ درجه در خانه خود سفر کنید.</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id="{6501789C-B064-45C9-AB9C-DA96DAB0C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415" y="3060875"/>
            <a:ext cx="5792749" cy="3189874"/>
          </a:xfrm>
          <a:prstGeom prst="rect">
            <a:avLst/>
          </a:prstGeom>
        </p:spPr>
      </p:pic>
    </p:spTree>
    <p:extLst>
      <p:ext uri="{BB962C8B-B14F-4D97-AF65-F5344CB8AC3E}">
        <p14:creationId xmlns:p14="http://schemas.microsoft.com/office/powerpoint/2010/main" val="3218557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8B8B-7EBE-4683-B5BF-A6F8DB42B3A8}"/>
              </a:ext>
            </a:extLst>
          </p:cNvPr>
          <p:cNvSpPr>
            <a:spLocks noGrp="1"/>
          </p:cNvSpPr>
          <p:nvPr>
            <p:ph type="title"/>
          </p:nvPr>
        </p:nvSpPr>
        <p:spPr>
          <a:xfrm>
            <a:off x="1350499" y="624110"/>
            <a:ext cx="7183902" cy="1280890"/>
          </a:xfrm>
        </p:spPr>
        <p:txBody>
          <a:bodyPr/>
          <a:lstStyle/>
          <a:p>
            <a:pPr rtl="1"/>
            <a:r>
              <a:rPr lang="en-US" b="1" dirty="0">
                <a:cs typeface="B Nazanin" panose="00000400000000000000" pitchFamily="2" charset="-78"/>
              </a:rPr>
              <a:t>Expeditions</a:t>
            </a:r>
          </a:p>
        </p:txBody>
      </p:sp>
      <p:sp>
        <p:nvSpPr>
          <p:cNvPr id="3" name="Content Placeholder 2">
            <a:extLst>
              <a:ext uri="{FF2B5EF4-FFF2-40B4-BE49-F238E27FC236}">
                <a16:creationId xmlns:a16="http://schemas.microsoft.com/office/drawing/2014/main" id="{A2257B86-5DE8-4030-884D-4C19D5AFC801}"/>
              </a:ext>
            </a:extLst>
          </p:cNvPr>
          <p:cNvSpPr>
            <a:spLocks noGrp="1"/>
          </p:cNvSpPr>
          <p:nvPr>
            <p:ph idx="1"/>
          </p:nvPr>
        </p:nvSpPr>
        <p:spPr>
          <a:xfrm>
            <a:off x="1350499" y="1264555"/>
            <a:ext cx="7186688" cy="3777622"/>
          </a:xfrm>
        </p:spPr>
        <p:txBody>
          <a:bodyPr>
            <a:normAutofit/>
          </a:bodyPr>
          <a:lstStyle/>
          <a:p>
            <a:pPr algn="just" rtl="1"/>
            <a:r>
              <a:rPr lang="fa-IR" b="1" dirty="0">
                <a:cs typeface="B Nazanin" panose="00000400000000000000" pitchFamily="2" charset="-78"/>
              </a:rPr>
              <a:t>اپلیکیشن </a:t>
            </a:r>
            <a:r>
              <a:rPr lang="en-US" b="1" dirty="0">
                <a:cs typeface="B Nazanin" panose="00000400000000000000" pitchFamily="2" charset="-78"/>
                <a:hlinkClick r:id="rId2"/>
              </a:rPr>
              <a:t>Expeditions</a:t>
            </a:r>
            <a:endParaRPr lang="fa-IR" b="1" dirty="0">
              <a:cs typeface="B Nazanin" panose="00000400000000000000" pitchFamily="2" charset="-78"/>
            </a:endParaRPr>
          </a:p>
          <a:p>
            <a:pPr algn="just" rtl="1"/>
            <a:r>
              <a:rPr lang="fa-IR" dirty="0">
                <a:cs typeface="B Nazanin" panose="00000400000000000000" pitchFamily="2" charset="-78"/>
              </a:rPr>
              <a:t>این برنامه در فروشگاه</a:t>
            </a:r>
            <a:r>
              <a:rPr lang="en-US" dirty="0">
                <a:cs typeface="B Nazanin" panose="00000400000000000000" pitchFamily="2" charset="-78"/>
              </a:rPr>
              <a:t>Google Play </a:t>
            </a:r>
            <a:r>
              <a:rPr lang="fa-IR" dirty="0">
                <a:cs typeface="B Nazanin" panose="00000400000000000000" pitchFamily="2" charset="-78"/>
              </a:rPr>
              <a:t>در رده آموزشی قرار گرفته است، اما بسیار فراتر از آموزش می باشد و حتی جنبه سرگرمی نیز دارد. </a:t>
            </a:r>
            <a:r>
              <a:rPr lang="en-US" dirty="0">
                <a:cs typeface="B Nazanin" panose="00000400000000000000" pitchFamily="2" charset="-78"/>
              </a:rPr>
              <a:t>Expeditions </a:t>
            </a:r>
            <a:r>
              <a:rPr lang="fa-IR" dirty="0">
                <a:cs typeface="B Nazanin" panose="00000400000000000000" pitchFamily="2" charset="-78"/>
              </a:rPr>
              <a:t>مانند برنامه قبل توسط گوگل توسعه داده شده است و افراد در گروه سنی های مختلف می توانند از آن لذت ببرند. این برنامه به کاربران اجازه می دهد که به نقاط مختلف و محبوب جهان سفر کنند و تجربه بودن در آن ها را به صورت ۳۶۰ درجه به دست آورند.</a:t>
            </a:r>
          </a:p>
          <a:p>
            <a:pPr algn="just" rtl="1"/>
            <a:r>
              <a:rPr lang="fa-IR" dirty="0">
                <a:cs typeface="B Nazanin" panose="00000400000000000000" pitchFamily="2" charset="-78"/>
              </a:rPr>
              <a:t>در حال حاضر این برنامه حدود ۲۰۰ مکان برای سفر دارد و تیم توسعه به طور مداوم مکان های بیشتری را به آن اضافه می نمایند. این برنامه به وسیله </a:t>
            </a:r>
            <a:r>
              <a:rPr lang="en-US" dirty="0">
                <a:cs typeface="B Nazanin" panose="00000400000000000000" pitchFamily="2" charset="-78"/>
              </a:rPr>
              <a:t>Cardboard </a:t>
            </a:r>
            <a:r>
              <a:rPr lang="fa-IR" dirty="0">
                <a:cs typeface="B Nazanin" panose="00000400000000000000" pitchFamily="2" charset="-78"/>
              </a:rPr>
              <a:t>عملکرد بسیار بهتری را ارائه می دهد و  می توانید تجربه متفاوتی از سفر به مکان ها را به صورت ۳۶۰ درجه به دست آورید. </a:t>
            </a:r>
            <a:r>
              <a:rPr lang="en-US" dirty="0">
                <a:cs typeface="B Nazanin" panose="00000400000000000000" pitchFamily="2" charset="-78"/>
              </a:rPr>
              <a:t>Expeditions </a:t>
            </a:r>
            <a:r>
              <a:rPr lang="fa-IR" dirty="0">
                <a:cs typeface="B Nazanin" panose="00000400000000000000" pitchFamily="2" charset="-78"/>
              </a:rPr>
              <a:t>هم به صورت رایگان و برای هر دو سیستم عامل آی او اس و اندروید قابل دسترس می باشد.</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id="{6482A8F0-BA62-4C35-AB14-D5B69D354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290" y="4515485"/>
            <a:ext cx="3849858" cy="2155920"/>
          </a:xfrm>
          <a:prstGeom prst="rect">
            <a:avLst/>
          </a:prstGeom>
        </p:spPr>
      </p:pic>
    </p:spTree>
    <p:extLst>
      <p:ext uri="{BB962C8B-B14F-4D97-AF65-F5344CB8AC3E}">
        <p14:creationId xmlns:p14="http://schemas.microsoft.com/office/powerpoint/2010/main" val="11783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8B8B-7EBE-4683-B5BF-A6F8DB42B3A8}"/>
              </a:ext>
            </a:extLst>
          </p:cNvPr>
          <p:cNvSpPr>
            <a:spLocks noGrp="1"/>
          </p:cNvSpPr>
          <p:nvPr>
            <p:ph type="title"/>
          </p:nvPr>
        </p:nvSpPr>
        <p:spPr>
          <a:xfrm>
            <a:off x="1292176" y="615880"/>
            <a:ext cx="7127632" cy="1280890"/>
          </a:xfrm>
        </p:spPr>
        <p:txBody>
          <a:bodyPr/>
          <a:lstStyle/>
          <a:p>
            <a:pPr rtl="1"/>
            <a:r>
              <a:rPr lang="en-US" b="0" i="0" dirty="0">
                <a:solidFill>
                  <a:srgbClr val="132237"/>
                </a:solidFill>
                <a:effectLst/>
                <a:latin typeface="iranyekanwebbold_FaNum"/>
                <a:cs typeface="B Nazanin" panose="00000400000000000000" pitchFamily="2" charset="-78"/>
              </a:rPr>
              <a:t>Google Arts and Culture</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A2257B86-5DE8-4030-884D-4C19D5AFC801}"/>
              </a:ext>
            </a:extLst>
          </p:cNvPr>
          <p:cNvSpPr>
            <a:spLocks noGrp="1"/>
          </p:cNvSpPr>
          <p:nvPr>
            <p:ph idx="1"/>
          </p:nvPr>
        </p:nvSpPr>
        <p:spPr>
          <a:xfrm>
            <a:off x="1111350" y="1181686"/>
            <a:ext cx="7835702" cy="4304937"/>
          </a:xfrm>
        </p:spPr>
        <p:txBody>
          <a:bodyPr>
            <a:normAutofit/>
          </a:bodyPr>
          <a:lstStyle/>
          <a:p>
            <a:pPr algn="just" rtl="1"/>
            <a:r>
              <a:rPr lang="fa-IR" b="1" i="0" dirty="0">
                <a:solidFill>
                  <a:srgbClr val="132237"/>
                </a:solidFill>
                <a:effectLst/>
                <a:latin typeface="iranyekanwebbold_FaNum"/>
                <a:cs typeface="B Nazanin" panose="00000400000000000000" pitchFamily="2" charset="-78"/>
              </a:rPr>
              <a:t>اپلیکیشن </a:t>
            </a:r>
            <a:r>
              <a:rPr lang="en-US" b="1" i="0" dirty="0">
                <a:solidFill>
                  <a:srgbClr val="132237"/>
                </a:solidFill>
                <a:effectLst/>
                <a:latin typeface="iranyekanwebbold_FaNum"/>
                <a:cs typeface="B Nazanin" panose="00000400000000000000" pitchFamily="2" charset="-78"/>
                <a:hlinkClick r:id="rId2"/>
              </a:rPr>
              <a:t>Google Arts and Culture</a:t>
            </a:r>
            <a:endParaRPr lang="fa-IR" b="1" i="0" dirty="0">
              <a:solidFill>
                <a:srgbClr val="132237"/>
              </a:solidFill>
              <a:effectLst/>
              <a:latin typeface="iranyekanwebbold_FaNum"/>
              <a:cs typeface="B Nazanin" panose="00000400000000000000" pitchFamily="2" charset="-78"/>
            </a:endParaRPr>
          </a:p>
          <a:p>
            <a:pPr algn="just" rtl="1"/>
            <a:r>
              <a:rPr lang="fa-IR" dirty="0">
                <a:cs typeface="B Nazanin" panose="00000400000000000000" pitchFamily="2" charset="-78"/>
              </a:rPr>
              <a:t>اگر اهل هنر، فرهنگ و تاریخ باشید، </a:t>
            </a:r>
            <a:r>
              <a:rPr lang="en-US" dirty="0">
                <a:cs typeface="B Nazanin" panose="00000400000000000000" pitchFamily="2" charset="-78"/>
              </a:rPr>
              <a:t>Google Arts and Culture </a:t>
            </a:r>
            <a:r>
              <a:rPr lang="fa-IR" dirty="0">
                <a:cs typeface="B Nazanin" panose="00000400000000000000" pitchFamily="2" charset="-78"/>
              </a:rPr>
              <a:t>برای شما طراحی شده است و به وسیله آن می توانید در خانه خود به موزه ها و اماکن معروف در نقاط مختلف جهان سفری داشته باشید. این برنامه نیز همانند </a:t>
            </a:r>
            <a:r>
              <a:rPr lang="en-US" dirty="0">
                <a:cs typeface="B Nazanin" panose="00000400000000000000" pitchFamily="2" charset="-78"/>
              </a:rPr>
              <a:t>Expeditions </a:t>
            </a:r>
            <a:r>
              <a:rPr lang="fa-IR" dirty="0">
                <a:cs typeface="B Nazanin" panose="00000400000000000000" pitchFamily="2" charset="-78"/>
              </a:rPr>
              <a:t>که در بالا ذکر شده است می باشد، با این تفاوت که عمدتاً بر موزه ها، مکان های تاریخی و میراث های فرهنگی تمرکز دارد.</a:t>
            </a:r>
          </a:p>
          <a:p>
            <a:pPr algn="just" rtl="1"/>
            <a:r>
              <a:rPr lang="fa-IR" dirty="0">
                <a:cs typeface="B Nazanin" panose="00000400000000000000" pitchFamily="2" charset="-78"/>
              </a:rPr>
              <a:t>این برنامه به طور کامل با </a:t>
            </a:r>
            <a:r>
              <a:rPr lang="en-US" dirty="0">
                <a:cs typeface="B Nazanin" panose="00000400000000000000" pitchFamily="2" charset="-78"/>
              </a:rPr>
              <a:t>Google Cardboard </a:t>
            </a:r>
            <a:r>
              <a:rPr lang="fa-IR" dirty="0">
                <a:cs typeface="B Nazanin" panose="00000400000000000000" pitchFamily="2" charset="-78"/>
              </a:rPr>
              <a:t>سازگار می باشد و صد ها مکان مختلف در آن موجود است. </a:t>
            </a:r>
            <a:r>
              <a:rPr lang="en-US" dirty="0">
                <a:cs typeface="B Nazanin" panose="00000400000000000000" pitchFamily="2" charset="-78"/>
              </a:rPr>
              <a:t>Google Arts and Culture </a:t>
            </a:r>
            <a:r>
              <a:rPr lang="fa-IR" dirty="0">
                <a:cs typeface="B Nazanin" panose="00000400000000000000" pitchFamily="2" charset="-78"/>
              </a:rPr>
              <a:t>در مقایسه با سایر برنامه های </a:t>
            </a:r>
            <a:r>
              <a:rPr lang="en-US" dirty="0">
                <a:cs typeface="B Nazanin" panose="00000400000000000000" pitchFamily="2" charset="-78"/>
              </a:rPr>
              <a:t>VR </a:t>
            </a:r>
            <a:r>
              <a:rPr lang="fa-IR" dirty="0">
                <a:cs typeface="B Nazanin" panose="00000400000000000000" pitchFamily="2" charset="-78"/>
              </a:rPr>
              <a:t>گوگل از </a:t>
            </a:r>
            <a:r>
              <a:rPr lang="en-US" dirty="0">
                <a:cs typeface="B Nazanin" panose="00000400000000000000" pitchFamily="2" charset="-78"/>
              </a:rPr>
              <a:t>user base </a:t>
            </a:r>
            <a:r>
              <a:rPr lang="fa-IR" dirty="0">
                <a:cs typeface="B Nazanin" panose="00000400000000000000" pitchFamily="2" charset="-78"/>
              </a:rPr>
              <a:t>کوچکتری بهره می برد اما با این وجود همواره جزو بهترین برنامه‌ های واقعیت مجازی موجود در جهان است.</a:t>
            </a:r>
          </a:p>
          <a:p>
            <a:pPr algn="just" rtl="1"/>
            <a:r>
              <a:rPr lang="fa-IR" dirty="0">
                <a:cs typeface="B Nazanin" panose="00000400000000000000" pitchFamily="2" charset="-78"/>
              </a:rPr>
              <a:t>این برنامه اطلاعات مفیدی در مورد مکان ها و موارد مختلف به شما نشان می دهد و از همین جهت می توانید اطلاعات بسیار مفیدی کسب نمایید و به دانش خود بیفزایید. </a:t>
            </a:r>
            <a:r>
              <a:rPr lang="en-US" dirty="0">
                <a:cs typeface="B Nazanin" panose="00000400000000000000" pitchFamily="2" charset="-78"/>
              </a:rPr>
              <a:t>Google Arts and Culture </a:t>
            </a:r>
            <a:r>
              <a:rPr lang="fa-IR" dirty="0">
                <a:cs typeface="B Nazanin" panose="00000400000000000000" pitchFamily="2" charset="-78"/>
              </a:rPr>
              <a:t>هم اکنون  در </a:t>
            </a:r>
            <a:r>
              <a:rPr lang="en-US" dirty="0">
                <a:cs typeface="B Nazanin" panose="00000400000000000000" pitchFamily="2" charset="-78"/>
              </a:rPr>
              <a:t>AppStore </a:t>
            </a:r>
            <a:r>
              <a:rPr lang="fa-IR" dirty="0">
                <a:cs typeface="B Nazanin" panose="00000400000000000000" pitchFamily="2" charset="-78"/>
              </a:rPr>
              <a:t>و فروشگاه </a:t>
            </a:r>
            <a:r>
              <a:rPr lang="en-US" dirty="0">
                <a:cs typeface="B Nazanin" panose="00000400000000000000" pitchFamily="2" charset="-78"/>
              </a:rPr>
              <a:t>Google Play </a:t>
            </a:r>
            <a:r>
              <a:rPr lang="fa-IR" dirty="0">
                <a:cs typeface="B Nazanin" panose="00000400000000000000" pitchFamily="2" charset="-78"/>
              </a:rPr>
              <a:t>در دسترس می باشد.</a:t>
            </a:r>
            <a:endParaRPr lang="en-US" dirty="0">
              <a:cs typeface="B Nazanin" panose="00000400000000000000" pitchFamily="2" charset="-78"/>
            </a:endParaRPr>
          </a:p>
        </p:txBody>
      </p:sp>
      <p:pic>
        <p:nvPicPr>
          <p:cNvPr id="8" name="Picture 7">
            <a:extLst>
              <a:ext uri="{FF2B5EF4-FFF2-40B4-BE49-F238E27FC236}">
                <a16:creationId xmlns:a16="http://schemas.microsoft.com/office/drawing/2014/main" id="{972EF1EF-68DD-4CB0-B207-08BFE7A86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040" y="4961230"/>
            <a:ext cx="3125080" cy="1791713"/>
          </a:xfrm>
          <a:prstGeom prst="rect">
            <a:avLst/>
          </a:prstGeom>
        </p:spPr>
      </p:pic>
    </p:spTree>
    <p:extLst>
      <p:ext uri="{BB962C8B-B14F-4D97-AF65-F5344CB8AC3E}">
        <p14:creationId xmlns:p14="http://schemas.microsoft.com/office/powerpoint/2010/main" val="324175554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748</TotalTime>
  <Words>1461</Words>
  <Application>Microsoft Office PowerPoint</Application>
  <PresentationFormat>On-screen Show (4:3)</PresentationFormat>
  <Paragraphs>77</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Century Gothic</vt:lpstr>
      <vt:lpstr>Iran Sans - Regular</vt:lpstr>
      <vt:lpstr>IRANSans</vt:lpstr>
      <vt:lpstr>iranyekanwebbold_FaNum</vt:lpstr>
      <vt:lpstr>Vazir</vt:lpstr>
      <vt:lpstr>Wingdings 3</vt:lpstr>
      <vt:lpstr>Wisp</vt:lpstr>
      <vt:lpstr>بسم الله الرحمن الرحیم</vt:lpstr>
      <vt:lpstr>دوره عالی گردشگری هوشمند</vt:lpstr>
      <vt:lpstr>انواع واقعیت مجازی</vt:lpstr>
      <vt:lpstr>انواع واقعیت مجازی</vt:lpstr>
      <vt:lpstr>انواع واقعیت مجازی</vt:lpstr>
      <vt:lpstr>واقعیت مجازی در حوزه گردشگری </vt:lpstr>
      <vt:lpstr>نمونه اپلیکیشن های واقعیت های مجازی </vt:lpstr>
      <vt:lpstr>Expeditions</vt:lpstr>
      <vt:lpstr>Google Arts and Culture</vt:lpstr>
      <vt:lpstr>Discovery VR</vt:lpstr>
      <vt:lpstr>GoPro VR</vt:lpstr>
      <vt:lpstr>YouTube VR</vt:lpstr>
      <vt:lpstr> Sites in VR 8.14</vt:lpstr>
      <vt:lpstr>مراحل تولید یک تور مجازی</vt:lpstr>
      <vt:lpstr>مراحل تولید یک تور مجازی</vt:lpstr>
      <vt:lpstr>مراحل تولید یک تور مجازی</vt:lpstr>
      <vt:lpstr>مراحل تولید یک تور مجازی</vt:lpstr>
      <vt:lpstr>مراحل تولید یک تور مجازی</vt:lpstr>
      <vt:lpstr>مراحل تولید یک تور مجازی</vt:lpstr>
      <vt:lpstr>مراحل تولید یک تور مجازی</vt:lpstr>
      <vt:lpstr>امکانات قابل نمایش در تور مجازی</vt:lpstr>
      <vt:lpstr>با تشکر  موفق و پیروز باشید زمستان 1401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fatemeh kh</dc:creator>
  <cp:lastModifiedBy>fatemeh kh</cp:lastModifiedBy>
  <cp:revision>31</cp:revision>
  <dcterms:created xsi:type="dcterms:W3CDTF">2023-01-04T18:46:04Z</dcterms:created>
  <dcterms:modified xsi:type="dcterms:W3CDTF">2023-02-09T05:24:30Z</dcterms:modified>
</cp:coreProperties>
</file>